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71"/>
  </p:notesMasterIdLst>
  <p:handoutMasterIdLst>
    <p:handoutMasterId r:id="rId72"/>
  </p:handoutMasterIdLst>
  <p:sldIdLst>
    <p:sldId id="256" r:id="rId2"/>
    <p:sldId id="257" r:id="rId3"/>
    <p:sldId id="565" r:id="rId4"/>
    <p:sldId id="558" r:id="rId5"/>
    <p:sldId id="512" r:id="rId6"/>
    <p:sldId id="546" r:id="rId7"/>
    <p:sldId id="261" r:id="rId8"/>
    <p:sldId id="262" r:id="rId9"/>
    <p:sldId id="491" r:id="rId10"/>
    <p:sldId id="492" r:id="rId11"/>
    <p:sldId id="490" r:id="rId12"/>
    <p:sldId id="516" r:id="rId13"/>
    <p:sldId id="382" r:id="rId14"/>
    <p:sldId id="518" r:id="rId15"/>
    <p:sldId id="519" r:id="rId16"/>
    <p:sldId id="520" r:id="rId17"/>
    <p:sldId id="521" r:id="rId18"/>
    <p:sldId id="522" r:id="rId19"/>
    <p:sldId id="476" r:id="rId20"/>
    <p:sldId id="537" r:id="rId21"/>
    <p:sldId id="548" r:id="rId22"/>
    <p:sldId id="549" r:id="rId23"/>
    <p:sldId id="477" r:id="rId24"/>
    <p:sldId id="480" r:id="rId25"/>
    <p:sldId id="469" r:id="rId26"/>
    <p:sldId id="482" r:id="rId27"/>
    <p:sldId id="481" r:id="rId28"/>
    <p:sldId id="544" r:id="rId29"/>
    <p:sldId id="543" r:id="rId30"/>
    <p:sldId id="572" r:id="rId31"/>
    <p:sldId id="554" r:id="rId32"/>
    <p:sldId id="555" r:id="rId33"/>
    <p:sldId id="556" r:id="rId34"/>
    <p:sldId id="494" r:id="rId35"/>
    <p:sldId id="550" r:id="rId36"/>
    <p:sldId id="493" r:id="rId37"/>
    <p:sldId id="551" r:id="rId38"/>
    <p:sldId id="567" r:id="rId39"/>
    <p:sldId id="568" r:id="rId40"/>
    <p:sldId id="569" r:id="rId41"/>
    <p:sldId id="563" r:id="rId42"/>
    <p:sldId id="508" r:id="rId43"/>
    <p:sldId id="552" r:id="rId44"/>
    <p:sldId id="553" r:id="rId45"/>
    <p:sldId id="564" r:id="rId46"/>
    <p:sldId id="570" r:id="rId47"/>
    <p:sldId id="562" r:id="rId48"/>
    <p:sldId id="560" r:id="rId49"/>
    <p:sldId id="573" r:id="rId50"/>
    <p:sldId id="571" r:id="rId51"/>
    <p:sldId id="559" r:id="rId52"/>
    <p:sldId id="499" r:id="rId53"/>
    <p:sldId id="500" r:id="rId54"/>
    <p:sldId id="505" r:id="rId55"/>
    <p:sldId id="502" r:id="rId56"/>
    <p:sldId id="506" r:id="rId57"/>
    <p:sldId id="504" r:id="rId58"/>
    <p:sldId id="529" r:id="rId59"/>
    <p:sldId id="532" r:id="rId60"/>
    <p:sldId id="533" r:id="rId61"/>
    <p:sldId id="534" r:id="rId62"/>
    <p:sldId id="535" r:id="rId63"/>
    <p:sldId id="536" r:id="rId64"/>
    <p:sldId id="538" r:id="rId65"/>
    <p:sldId id="539" r:id="rId66"/>
    <p:sldId id="540" r:id="rId67"/>
    <p:sldId id="545" r:id="rId68"/>
    <p:sldId id="561" r:id="rId69"/>
    <p:sldId id="557" r:id="rId70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20DBF"/>
    <a:srgbClr val="FF0000"/>
    <a:srgbClr val="10065A"/>
    <a:srgbClr val="5C0445"/>
    <a:srgbClr val="FF66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83" autoAdjust="0"/>
    <p:restoredTop sz="97451" autoAdjust="0"/>
  </p:normalViewPr>
  <p:slideViewPr>
    <p:cSldViewPr>
      <p:cViewPr varScale="1">
        <p:scale>
          <a:sx n="80" d="100"/>
          <a:sy n="80" d="100"/>
        </p:scale>
        <p:origin x="3240" y="13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png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AE34DC2D-3455-4F49-92D9-16264D22FC9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8299660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757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/>
            </a:lvl1pPr>
          </a:lstStyle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3438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pPr>
              <a:defRPr/>
            </a:pPr>
            <a:fld id="{AF495E04-42A9-4475-8FA1-03E53A3D1E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83553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30C9BF84-BE9E-4DE7-ABA4-1831B7B5E8E8}" type="slidenum">
              <a:rPr lang="en-US" altLang="zh-CN" sz="1300" smtClean="0"/>
              <a:pPr eaLnBrk="1" hangingPunct="1"/>
              <a:t>1</a:t>
            </a:fld>
            <a:endParaRPr lang="en-US" altLang="zh-CN" sz="1300"/>
          </a:p>
        </p:txBody>
      </p:sp>
      <p:sp>
        <p:nvSpPr>
          <p:cNvPr id="7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495E04-42A9-4475-8FA1-03E53A3D1E52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7" name="页眉占位符 6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7094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AC91F3A-6B10-4605-94AA-87C7D56D3858}" type="slidenum">
              <a:rPr lang="en-US" altLang="zh-CN" sz="1300" smtClean="0"/>
              <a:pPr eaLnBrk="1" hangingPunct="1"/>
              <a:t>59</a:t>
            </a:fld>
            <a:endParaRPr lang="en-US" altLang="zh-CN" sz="130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河北师范大学 计算机学院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2019/9/3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数字图像处理 任课老师 张朝晖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AF495E04-42A9-4475-8FA1-03E53A3D1E52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6476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32F67-8D5F-422D-9835-AB3EBED3AD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823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E786A0-D98B-4483-B1C7-61147EE8FB3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54912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CE36E7-7E85-4E71-82AB-3A666DD9D96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77696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FE381B-2674-423D-B76B-BAC0540F6CF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45894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AE1A4FD-72A1-4AA7-B916-1F196A1BDE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10892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4D1BE0-6071-41A9-8877-08A6820EC37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1474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C8C01C-452B-48A6-9566-BC1E9D8111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9156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A5A4E5-85DA-4E0D-BBE9-F94EF454DBD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898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B43769-1FF0-4520-B830-B099AB8E136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6346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AFAE63-D6FE-41C6-9489-9872C8829F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0242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B80BA0-0500-4D8A-AC6F-01ACAA5B201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2303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r>
              <a:rPr lang="en-US" altLang="zh-CN"/>
              <a:t>2005-3-1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r>
              <a:rPr lang="en-US" altLang="zh-CN"/>
              <a:t>河北师范大学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5F80180A-C287-4B61-868A-5F163FF739A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9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oleObject" Target="../embeddings/oleObject2.bin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23.png"/><Relationship Id="rId10" Type="http://schemas.openxmlformats.org/officeDocument/2006/relationships/image" Target="../media/image22.wmf"/><Relationship Id="rId4" Type="http://schemas.openxmlformats.org/officeDocument/2006/relationships/image" Target="../media/image20.png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chinesevisiblehuman.com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5.png"/><Relationship Id="rId5" Type="http://schemas.openxmlformats.org/officeDocument/2006/relationships/oleObject" Target="../embeddings/oleObject6.bin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image" Target="../media/image56.png"/><Relationship Id="rId16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2.png"/><Relationship Id="rId5" Type="http://schemas.openxmlformats.org/officeDocument/2006/relationships/oleObject" Target="../embeddings/oleObject8.bin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wmf"/><Relationship Id="rId3" Type="http://schemas.openxmlformats.org/officeDocument/2006/relationships/image" Target="../media/image77.jpe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76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80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79.jpeg"/><Relationship Id="rId10" Type="http://schemas.openxmlformats.org/officeDocument/2006/relationships/image" Target="../media/image82.png"/><Relationship Id="rId4" Type="http://schemas.openxmlformats.org/officeDocument/2006/relationships/image" Target="../media/image78.jpeg"/><Relationship Id="rId9" Type="http://schemas.openxmlformats.org/officeDocument/2006/relationships/image" Target="../media/image8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hyperlink" Target="https://mmcheng.net/mftp/Imgs/Results.jpg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wmf"/><Relationship Id="rId2" Type="http://schemas.openxmlformats.org/officeDocument/2006/relationships/image" Target="../media/image107.w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wm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tech.sina.com.cn/d/2005-01-10/1621499625.shtml" TargetMode="Externa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026"/>
          <p:cNvSpPr>
            <a:spLocks noChangeArrowheads="1"/>
          </p:cNvSpPr>
          <p:nvPr/>
        </p:nvSpPr>
        <p:spPr bwMode="auto">
          <a:xfrm>
            <a:off x="467544" y="620688"/>
            <a:ext cx="8351837" cy="607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/>
            <a:r>
              <a:rPr lang="zh-CN" altLang="en-US" sz="60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数字图像处理</a:t>
            </a:r>
          </a:p>
          <a:p>
            <a:pPr algn="ctr"/>
            <a:r>
              <a:rPr lang="en-US" altLang="zh-CN" sz="54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Digital Image Processing</a:t>
            </a:r>
          </a:p>
          <a:p>
            <a:pPr algn="ctr"/>
            <a:endParaRPr kumimoji="0" lang="en-US" altLang="zh-CN" sz="4000" b="1" dirty="0">
              <a:solidFill>
                <a:schemeClr val="accent2"/>
              </a:solidFill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kumimoji="0" lang="zh-CN" altLang="en-US" sz="40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第</a:t>
            </a:r>
            <a:r>
              <a:rPr kumimoji="0" lang="en-US" altLang="zh-CN" sz="40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01</a:t>
            </a:r>
            <a:r>
              <a:rPr kumimoji="0" lang="zh-CN" altLang="en-US" sz="40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章 绪论</a:t>
            </a:r>
            <a:endParaRPr lang="zh-CN" altLang="en-US" sz="4000" b="1" dirty="0">
              <a:solidFill>
                <a:schemeClr val="accent2"/>
              </a:solidFill>
              <a:latin typeface="华文新魏" pitchFamily="2" charset="-122"/>
              <a:ea typeface="华文新魏" pitchFamily="2" charset="-122"/>
            </a:endParaRPr>
          </a:p>
          <a:p>
            <a:pPr algn="ctr"/>
            <a:endParaRPr lang="zh-CN" altLang="en-US" sz="3200" b="1" dirty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zh-CN" altLang="en-US" sz="4000" b="1" dirty="0">
                <a:latin typeface="华文新魏" pitchFamily="2" charset="-122"/>
                <a:ea typeface="华文新魏" pitchFamily="2" charset="-122"/>
              </a:rPr>
              <a:t>张朝晖</a:t>
            </a:r>
          </a:p>
          <a:p>
            <a:pPr algn="ctr"/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河北师范大学</a:t>
            </a:r>
            <a:endParaRPr lang="en-US" altLang="zh-CN" sz="3200" b="1" dirty="0">
              <a:latin typeface="华文新魏" pitchFamily="2" charset="-122"/>
              <a:ea typeface="华文新魏" pitchFamily="2" charset="-122"/>
            </a:endParaRPr>
          </a:p>
          <a:p>
            <a:pPr algn="ctr"/>
            <a:r>
              <a:rPr lang="en-US" altLang="zh-CN" sz="3200" b="1" dirty="0">
                <a:latin typeface="华文新魏" pitchFamily="2" charset="-122"/>
                <a:ea typeface="华文新魏" pitchFamily="2" charset="-122"/>
              </a:rPr>
              <a:t>2020</a:t>
            </a: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年</a:t>
            </a:r>
            <a:r>
              <a:rPr lang="en-GB" altLang="zh-CN" sz="3200" b="1" dirty="0">
                <a:latin typeface="华文新魏" pitchFamily="2" charset="-122"/>
                <a:ea typeface="华文新魏" pitchFamily="2" charset="-122"/>
              </a:rPr>
              <a:t>9</a:t>
            </a: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月</a:t>
            </a:r>
            <a:r>
              <a:rPr lang="en-US" altLang="zh-CN" sz="3200" b="1" dirty="0">
                <a:latin typeface="华文新魏" pitchFamily="2" charset="-122"/>
                <a:ea typeface="华文新魏" pitchFamily="2" charset="-122"/>
              </a:rPr>
              <a:t>16</a:t>
            </a:r>
            <a:r>
              <a:rPr lang="zh-CN" altLang="en-US" sz="3200" b="1" dirty="0">
                <a:latin typeface="华文新魏" pitchFamily="2" charset="-122"/>
                <a:ea typeface="华文新魏" pitchFamily="2" charset="-122"/>
              </a:rPr>
              <a:t>日</a:t>
            </a:r>
          </a:p>
        </p:txBody>
      </p:sp>
      <p:pic>
        <p:nvPicPr>
          <p:cNvPr id="20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174"/>
            <a:ext cx="2104678" cy="2073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938" y="4071938"/>
            <a:ext cx="4929187" cy="2571750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350" y="142875"/>
            <a:ext cx="4930775" cy="3857625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3964" name="Text Box 12"/>
          <p:cNvSpPr txBox="1">
            <a:spLocks noChangeArrowheads="1"/>
          </p:cNvSpPr>
          <p:nvPr/>
        </p:nvSpPr>
        <p:spPr bwMode="auto">
          <a:xfrm>
            <a:off x="214313" y="142875"/>
            <a:ext cx="3514725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数字高程模型</a:t>
            </a:r>
            <a:r>
              <a:rPr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(DEM)</a:t>
            </a:r>
          </a:p>
        </p:txBody>
      </p:sp>
      <p:pic>
        <p:nvPicPr>
          <p:cNvPr id="1126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857250"/>
            <a:ext cx="3786187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0" name="TextBox 3"/>
          <p:cNvSpPr txBox="1">
            <a:spLocks noChangeArrowheads="1"/>
          </p:cNvSpPr>
          <p:nvPr/>
        </p:nvSpPr>
        <p:spPr bwMode="auto">
          <a:xfrm>
            <a:off x="214313" y="4714875"/>
            <a:ext cx="371475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上图：</a:t>
            </a:r>
            <a:r>
              <a:rPr lang="zh-CN" altLang="en-US">
                <a:latin typeface="华文新魏" pitchFamily="2" charset="-122"/>
                <a:ea typeface="华文新魏" pitchFamily="2" charset="-122"/>
              </a:rPr>
              <a:t>嫦娥三号距离月球</a:t>
            </a:r>
            <a:r>
              <a:rPr lang="en-US" altLang="zh-CN">
                <a:latin typeface="华文新魏" pitchFamily="2" charset="-122"/>
                <a:ea typeface="华文新魏" pitchFamily="2" charset="-122"/>
              </a:rPr>
              <a:t>2400m</a:t>
            </a:r>
            <a:r>
              <a:rPr lang="zh-CN" altLang="en-US">
                <a:latin typeface="华文新魏" pitchFamily="2" charset="-122"/>
                <a:ea typeface="华文新魏" pitchFamily="2" charset="-122"/>
              </a:rPr>
              <a:t>观察到的月面</a:t>
            </a:r>
            <a:r>
              <a:rPr lang="zh-CN" altLang="en-US" b="1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数字高程图</a:t>
            </a:r>
            <a:endParaRPr lang="en-US" altLang="zh-CN" b="1">
              <a:solidFill>
                <a:srgbClr val="220DBF"/>
              </a:solidFill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r>
              <a:rPr lang="zh-CN" altLang="en-US" b="1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右图：</a:t>
            </a:r>
            <a:r>
              <a:rPr lang="zh-CN" altLang="en-US">
                <a:latin typeface="华文新魏" pitchFamily="2" charset="-122"/>
                <a:ea typeface="华文新魏" pitchFamily="2" charset="-122"/>
              </a:rPr>
              <a:t>某地区高程图的二维及三维可视化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Text Box 1026"/>
          <p:cNvSpPr txBox="1">
            <a:spLocks noChangeArrowheads="1"/>
          </p:cNvSpPr>
          <p:nvPr/>
        </p:nvSpPr>
        <p:spPr bwMode="auto">
          <a:xfrm>
            <a:off x="142875" y="214313"/>
            <a:ext cx="84978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遥感图像</a:t>
            </a:r>
            <a:r>
              <a:rPr kumimoji="0"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</a:t>
            </a: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多光谱图像的不同波段、</a:t>
            </a:r>
            <a:r>
              <a:rPr kumimoji="0"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SAR</a:t>
            </a:r>
            <a:r>
              <a:rPr kumimoji="0"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、</a:t>
            </a:r>
            <a:r>
              <a:rPr kumimoji="0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全色光学图像</a:t>
            </a:r>
            <a:r>
              <a:rPr kumimoji="0" lang="en-US" altLang="zh-CN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)</a:t>
            </a:r>
            <a:endParaRPr kumimoji="0" lang="zh-CN" altLang="en-US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</p:txBody>
      </p:sp>
      <p:pic>
        <p:nvPicPr>
          <p:cNvPr id="12291" name="Picture 103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714375"/>
            <a:ext cx="4357687" cy="25130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103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714375"/>
            <a:ext cx="4357687" cy="2500313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286125"/>
            <a:ext cx="4429125" cy="3286125"/>
          </a:xfrm>
          <a:prstGeom prst="rect">
            <a:avLst/>
          </a:prstGeom>
          <a:noFill/>
          <a:ln w="25400">
            <a:solidFill>
              <a:srgbClr val="220D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3286125"/>
            <a:ext cx="4429125" cy="32861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5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906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2" name="Rectangle 4"/>
          <p:cNvSpPr>
            <a:spLocks noChangeArrowheads="1"/>
          </p:cNvSpPr>
          <p:nvPr/>
        </p:nvSpPr>
        <p:spPr bwMode="auto">
          <a:xfrm>
            <a:off x="107502" y="116632"/>
            <a:ext cx="8856513" cy="6494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  <a:defRPr/>
            </a:pPr>
            <a:r>
              <a:rPr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(1) 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新魏" pitchFamily="2" charset="-122"/>
              </a:rPr>
              <a:t>（</a:t>
            </a:r>
            <a:r>
              <a:rPr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新魏" pitchFamily="2" charset="-122"/>
              </a:rPr>
              <a:t>image</a:t>
            </a: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n-lt"/>
                <a:ea typeface="华文新魏" pitchFamily="2" charset="-122"/>
              </a:rPr>
              <a:t>）</a:t>
            </a:r>
          </a:p>
          <a:p>
            <a:pPr algn="just"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----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二元函数</a:t>
            </a:r>
            <a:r>
              <a:rPr lang="en-US" altLang="zh-CN" sz="2800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f(</a:t>
            </a:r>
            <a:r>
              <a:rPr lang="en-US" altLang="zh-CN" sz="2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x,y</a:t>
            </a:r>
            <a:r>
              <a:rPr lang="en-US" altLang="zh-CN" b="1" i="1" dirty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)  </a:t>
            </a:r>
          </a:p>
          <a:p>
            <a:pPr algn="just">
              <a:defRPr/>
            </a:pPr>
            <a:r>
              <a:rPr lang="en-US" altLang="zh-CN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en-US" altLang="zh-CN" b="1" dirty="0" err="1">
                <a:solidFill>
                  <a:schemeClr val="accent2"/>
                </a:solidFill>
                <a:latin typeface="+mn-lt"/>
                <a:ea typeface="华文新魏" pitchFamily="2" charset="-122"/>
              </a:rPr>
              <a:t>x,y</a:t>
            </a:r>
            <a:r>
              <a:rPr lang="zh-CN" altLang="en-US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为空间坐标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lang="en-US" altLang="zh-CN" i="1" dirty="0">
                <a:latin typeface="+mn-lt"/>
                <a:ea typeface="华文新魏" pitchFamily="2" charset="-122"/>
              </a:rPr>
              <a:t>f(</a:t>
            </a:r>
            <a:r>
              <a:rPr lang="en-US" altLang="zh-CN" i="1" dirty="0" err="1">
                <a:latin typeface="+mn-lt"/>
                <a:ea typeface="华文新魏" pitchFamily="2" charset="-122"/>
              </a:rPr>
              <a:t>x,y</a:t>
            </a:r>
            <a:r>
              <a:rPr lang="en-US" altLang="zh-CN" i="1" dirty="0">
                <a:latin typeface="+mn-lt"/>
                <a:ea typeface="华文新魏" pitchFamily="2" charset="-122"/>
              </a:rPr>
              <a:t>)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是图像在坐标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en-US" altLang="zh-CN" dirty="0" err="1">
                <a:latin typeface="华文新魏" pitchFamily="2" charset="-122"/>
                <a:ea typeface="华文新魏" pitchFamily="2" charset="-122"/>
              </a:rPr>
              <a:t>x,y</a:t>
            </a: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处的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幅值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灰度值、强度值、亮度值</a:t>
            </a:r>
            <a:r>
              <a:rPr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或颜色值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。</a:t>
            </a:r>
          </a:p>
          <a:p>
            <a:pPr algn="just">
              <a:defRPr/>
            </a:pPr>
            <a:endParaRPr lang="en-US" altLang="zh-CN" dirty="0">
              <a:latin typeface="华文新魏" pitchFamily="2" charset="-122"/>
              <a:ea typeface="华文新魏" pitchFamily="2" charset="-122"/>
            </a:endParaRPr>
          </a:p>
          <a:p>
            <a:pPr algn="just">
              <a:defRPr/>
            </a:pP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----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灰度图像可表示为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一个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二元</a:t>
            </a:r>
            <a:r>
              <a:rPr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标量函数</a:t>
            </a:r>
            <a:r>
              <a:rPr lang="en-US" altLang="zh-CN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f</a:t>
            </a:r>
            <a:r>
              <a:rPr lang="en-US" altLang="zh-CN" b="1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(</a:t>
            </a:r>
            <a:r>
              <a:rPr lang="en-US" altLang="zh-CN" i="1" dirty="0" err="1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x,y</a:t>
            </a:r>
            <a:r>
              <a:rPr lang="en-US" altLang="zh-CN" b="1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)</a:t>
            </a: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endParaRPr lang="en-US" altLang="zh-CN" b="1" i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华文新魏" pitchFamily="2" charset="-122"/>
            </a:endParaRPr>
          </a:p>
          <a:p>
            <a:pPr algn="just">
              <a:defRPr/>
            </a:pPr>
            <a:r>
              <a:rPr lang="en-US" altLang="zh-CN" dirty="0">
                <a:latin typeface="华文新魏" pitchFamily="2" charset="-122"/>
                <a:ea typeface="华文新魏" pitchFamily="2" charset="-122"/>
              </a:rPr>
              <a:t>----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多通道图像可表示为一个有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多个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二元</a:t>
            </a:r>
            <a:r>
              <a:rPr lang="zh-CN" altLang="en-US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标量函数组成的</a:t>
            </a:r>
            <a:r>
              <a:rPr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向量函数</a:t>
            </a:r>
            <a:r>
              <a:rPr lang="en-US" altLang="zh-CN" b="1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f(</a:t>
            </a:r>
            <a:r>
              <a:rPr lang="en-US" altLang="zh-CN" b="1" i="1" dirty="0" err="1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x,y</a:t>
            </a:r>
            <a:r>
              <a:rPr lang="en-US" altLang="zh-CN" b="1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)    </a:t>
            </a:r>
          </a:p>
          <a:p>
            <a:pPr algn="just">
              <a:defRPr/>
            </a:pPr>
            <a:r>
              <a:rPr lang="en-US" altLang="zh-CN" b="1" i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华文新魏" pitchFamily="2" charset="-122"/>
              </a:rPr>
              <a:t>RGB</a:t>
            </a:r>
            <a:r>
              <a:rPr lang="zh-CN" altLang="en-US" dirty="0">
                <a:latin typeface="华文新魏" pitchFamily="2" charset="-122"/>
                <a:ea typeface="华文新魏" pitchFamily="2" charset="-122"/>
              </a:rPr>
              <a:t>彩色图像就是一个由三个二元标量函数构成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向量函数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f(</a:t>
            </a:r>
            <a:r>
              <a:rPr lang="en-US" altLang="zh-CN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x,y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endParaRPr lang="zh-CN" altLang="en-US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1331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670230"/>
            <a:ext cx="2663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2663825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773596" y="4008366"/>
                <a:ext cx="2816733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3596" y="4008366"/>
                <a:ext cx="2816733" cy="126618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0"/>
          <p:cNvSpPr>
            <a:spLocks noChangeArrowheads="1"/>
          </p:cNvSpPr>
          <p:nvPr/>
        </p:nvSpPr>
        <p:spPr bwMode="auto">
          <a:xfrm>
            <a:off x="250825" y="188913"/>
            <a:ext cx="86868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(2)</a:t>
            </a:r>
            <a:r>
              <a:rPr kumimoji="0" lang="zh-CN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</a:t>
            </a:r>
            <a:r>
              <a:rPr kumimoji="0" lang="zh-CN" altLang="en-US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数字图像</a:t>
            </a:r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(digital image)</a:t>
            </a:r>
            <a:r>
              <a:rPr kumimoji="0" lang="zh-CN" altLang="en-US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、像素</a:t>
            </a:r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(pixel)</a:t>
            </a:r>
          </a:p>
        </p:txBody>
      </p:sp>
      <p:sp>
        <p:nvSpPr>
          <p:cNvPr id="186378" name="Rectangle 1034"/>
          <p:cNvSpPr>
            <a:spLocks noChangeArrowheads="1"/>
          </p:cNvSpPr>
          <p:nvPr/>
        </p:nvSpPr>
        <p:spPr bwMode="auto">
          <a:xfrm>
            <a:off x="179388" y="981075"/>
            <a:ext cx="4248596" cy="415498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----</a:t>
            </a:r>
            <a:r>
              <a:rPr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二元离散函数 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f(</a:t>
            </a:r>
            <a:r>
              <a:rPr kumimoji="0" lang="en-US" altLang="zh-CN" b="1" dirty="0" err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x,y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)</a:t>
            </a:r>
          </a:p>
          <a:p>
            <a:pPr algn="just">
              <a:defRPr/>
            </a:pPr>
            <a:endParaRPr kumimoji="0" lang="zh-CN" altLang="en-US" dirty="0"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一幅数字图像是有限数目</a:t>
            </a:r>
            <a:r>
              <a:rPr kumimoji="0"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像素</a:t>
            </a:r>
            <a:r>
              <a:rPr kumimoji="0" lang="zh-CN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的二维排列</a:t>
            </a:r>
            <a:endParaRPr kumimoji="0" lang="en-US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marL="342900" indent="-342900" algn="just">
              <a:buFont typeface="Wingdings" pitchFamily="2" charset="2"/>
              <a:buChar char="Ø"/>
              <a:defRPr/>
            </a:pPr>
            <a:endParaRPr kumimoji="0" lang="en-US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像素是构成数字图像的</a:t>
            </a: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基本单元</a:t>
            </a:r>
            <a:endParaRPr kumimoji="0"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algn="just">
              <a:defRPr/>
            </a:pPr>
            <a:endParaRPr kumimoji="0"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marL="342900" indent="-342900" algn="just">
              <a:buFont typeface="Wingdings" pitchFamily="2" charset="2"/>
              <a:buChar char="Ø"/>
              <a:defRPr/>
            </a:pP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每个像素含两部分基本信息：</a:t>
            </a:r>
            <a:endParaRPr kumimoji="0"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algn="just">
              <a:defRPr/>
            </a:pPr>
            <a:r>
              <a:rPr kumimoji="0" lang="en-US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</a:t>
            </a: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像素坐标</a:t>
            </a:r>
            <a:endParaRPr kumimoji="0" lang="en-US" altLang="zh-CN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algn="just">
              <a:defRPr/>
            </a:pP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像素取值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6970506"/>
              </p:ext>
            </p:extLst>
          </p:nvPr>
        </p:nvGraphicFramePr>
        <p:xfrm>
          <a:off x="4464415" y="981075"/>
          <a:ext cx="4572081" cy="5468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4" name="Equation" r:id="rId3" imgW="2793960" imgH="3352680" progId="Equation.DSMT4">
                  <p:embed/>
                </p:oleObj>
              </mc:Choice>
              <mc:Fallback>
                <p:oleObj name="Equation" r:id="rId3" imgW="2793960" imgH="33526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4415" y="981075"/>
                        <a:ext cx="4572081" cy="5468962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  <a:ln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矩形 3"/>
          <p:cNvSpPr>
            <a:spLocks noChangeArrowheads="1"/>
          </p:cNvSpPr>
          <p:nvPr/>
        </p:nvSpPr>
        <p:spPr bwMode="auto">
          <a:xfrm>
            <a:off x="218450" y="268178"/>
            <a:ext cx="8785225" cy="3673475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90819" name="Rectangle 3"/>
          <p:cNvSpPr>
            <a:spLocks noChangeArrowheads="1"/>
          </p:cNvSpPr>
          <p:nvPr/>
        </p:nvSpPr>
        <p:spPr bwMode="auto">
          <a:xfrm>
            <a:off x="179388" y="1196975"/>
            <a:ext cx="8640762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endParaRPr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>
              <a:defRPr/>
            </a:pPr>
            <a:endParaRPr kumimoji="0" lang="zh-CN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algn="just">
              <a:defRPr/>
            </a:pP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algn="just">
              <a:defRPr/>
            </a:pP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</a:t>
            </a:r>
          </a:p>
        </p:txBody>
      </p:sp>
      <p:graphicFrame>
        <p:nvGraphicFramePr>
          <p:cNvPr id="1536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798568"/>
              </p:ext>
            </p:extLst>
          </p:nvPr>
        </p:nvGraphicFramePr>
        <p:xfrm>
          <a:off x="5377825" y="828565"/>
          <a:ext cx="2871788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9" name="位图图像" r:id="rId3" imgW="1209524" imgH="1219370" progId="Paint.Picture">
                  <p:embed/>
                </p:oleObj>
              </mc:Choice>
              <mc:Fallback>
                <p:oleObj name="位图图像" r:id="rId3" imgW="1209524" imgH="1219370" progId="Paint.Picture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7825" y="828565"/>
                        <a:ext cx="2871788" cy="28956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7" name="AutoShape 5"/>
          <p:cNvSpPr>
            <a:spLocks noChangeArrowheads="1"/>
          </p:cNvSpPr>
          <p:nvPr/>
        </p:nvSpPr>
        <p:spPr bwMode="auto">
          <a:xfrm>
            <a:off x="3777625" y="1831865"/>
            <a:ext cx="1447800" cy="609600"/>
          </a:xfrm>
          <a:prstGeom prst="leftArrow">
            <a:avLst>
              <a:gd name="adj1" fmla="val 50000"/>
              <a:gd name="adj2" fmla="val 5937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/>
          </a:p>
        </p:txBody>
      </p:sp>
      <p:pic>
        <p:nvPicPr>
          <p:cNvPr id="1536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25" y="917465"/>
            <a:ext cx="3048000" cy="280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5369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911323"/>
              </p:ext>
            </p:extLst>
          </p:nvPr>
        </p:nvGraphicFramePr>
        <p:xfrm>
          <a:off x="6043613" y="328613"/>
          <a:ext cx="1674812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0" name="Equation" r:id="rId6" imgW="634680" imgH="203040" progId="Equation.DSMT4">
                  <p:embed/>
                </p:oleObj>
              </mc:Choice>
              <mc:Fallback>
                <p:oleObj name="Equation" r:id="rId6" imgW="63468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43613" y="328613"/>
                        <a:ext cx="1674812" cy="536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395536" y="5157192"/>
                <a:ext cx="2816733" cy="12661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mbria Math"/>
                        </a:rPr>
                        <m:t>𝒇</m:t>
                      </m:r>
                      <m:d>
                        <m:d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𝑅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𝐺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en-US" altLang="zh-CN" b="0" i="1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157192"/>
                <a:ext cx="2816733" cy="126618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959870"/>
              </p:ext>
            </p:extLst>
          </p:nvPr>
        </p:nvGraphicFramePr>
        <p:xfrm>
          <a:off x="179388" y="4149080"/>
          <a:ext cx="4511675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11" name="Equation" r:id="rId9" imgW="2692080" imgH="533160" progId="Equation.DSMT4">
                  <p:embed/>
                </p:oleObj>
              </mc:Choice>
              <mc:Fallback>
                <p:oleObj name="Equation" r:id="rId9" imgW="2692080" imgH="53316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79388" y="4149080"/>
                        <a:ext cx="4511675" cy="893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第一章 绪论</a:t>
            </a:r>
          </a:p>
        </p:txBody>
      </p:sp>
      <p:sp>
        <p:nvSpPr>
          <p:cNvPr id="291843" name="Text Box 3"/>
          <p:cNvSpPr txBox="1">
            <a:spLocks noChangeArrowheads="1"/>
          </p:cNvSpPr>
          <p:nvPr/>
        </p:nvSpPr>
        <p:spPr bwMode="auto">
          <a:xfrm>
            <a:off x="685800" y="1676400"/>
            <a:ext cx="7772400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  <a:r>
              <a:rPr kumimoji="0" lang="en-US" altLang="zh-CN" sz="3200" b="1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1.1	</a:t>
            </a:r>
            <a:r>
              <a:rPr kumimoji="0" lang="zh-CN" altLang="en-US" sz="3200" b="1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什么是数字图像处理</a:t>
            </a:r>
            <a:endParaRPr kumimoji="0" lang="zh-CN" altLang="en-US" sz="32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1.2	</a:t>
            </a:r>
            <a:r>
              <a:rPr kumimoji="0" lang="zh-CN" altLang="en-US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数字图像处理起源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1.3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数字图像处理的应用领域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1.4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数字图像处理基本步骤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1.5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图像处理系统的组成</a:t>
            </a:r>
            <a:endParaRPr kumimoji="0" lang="zh-CN" altLang="en-US" sz="3200" b="1" i="1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1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3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8" name="Rectangle 4"/>
          <p:cNvSpPr>
            <a:spLocks noChangeArrowheads="1"/>
          </p:cNvSpPr>
          <p:nvPr/>
        </p:nvSpPr>
        <p:spPr bwMode="auto">
          <a:xfrm>
            <a:off x="323850" y="333375"/>
            <a:ext cx="8569325" cy="642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Font typeface="Wingdings" pitchFamily="2" charset="2"/>
              <a:buChar char="Ø"/>
              <a:defRPr/>
            </a:pPr>
            <a:r>
              <a:rPr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人类分析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图像在传输过程后的更好复原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空间应用：图像增强、图像复原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医学图像</a:t>
            </a:r>
            <a:r>
              <a:rPr lang="en-US" altLang="zh-CN" sz="3200" b="1">
                <a:latin typeface="Times New Roman"/>
                <a:ea typeface="华文新魏" pitchFamily="2" charset="-122"/>
              </a:rPr>
              <a:t>……</a:t>
            </a:r>
            <a:endParaRPr lang="en-US" altLang="zh-CN" sz="3200" b="1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      作用：通过图像增强、图像复原等技术，增强或复原模糊或损毁的图像</a:t>
            </a:r>
          </a:p>
          <a:p>
            <a:pPr>
              <a:defRPr/>
            </a:pPr>
            <a:endParaRPr lang="zh-CN" altLang="en-US" sz="3200"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机器感知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自动字符识别</a:t>
            </a:r>
            <a:r>
              <a:rPr lang="en-US" altLang="zh-CN" sz="3200">
                <a:latin typeface="华文新魏" pitchFamily="2" charset="-122"/>
                <a:ea typeface="华文新魏" pitchFamily="2" charset="-122"/>
              </a:rPr>
              <a:t>OCR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人脸识别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􀀹 指纹识别，生物特征识别</a:t>
            </a:r>
          </a:p>
          <a:p>
            <a:pPr>
              <a:defRPr/>
            </a:pPr>
            <a:r>
              <a:rPr lang="zh-CN" altLang="en-US" sz="3200"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en-US" altLang="zh-CN" sz="3200" b="1">
                <a:latin typeface="Times New Roman"/>
                <a:ea typeface="华文新魏" pitchFamily="2" charset="-122"/>
              </a:rPr>
              <a:t>……</a:t>
            </a:r>
            <a:endParaRPr lang="en-US" altLang="zh-CN" sz="3200" b="1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88913"/>
            <a:ext cx="6337300" cy="624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4" name="Text Box 6"/>
          <p:cNvSpPr txBox="1">
            <a:spLocks noChangeArrowheads="1"/>
          </p:cNvSpPr>
          <p:nvPr/>
        </p:nvSpPr>
        <p:spPr bwMode="auto">
          <a:xfrm>
            <a:off x="179388" y="333375"/>
            <a:ext cx="2017712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运动模糊图像的复原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第一章 绪论</a:t>
            </a:r>
          </a:p>
        </p:txBody>
      </p:sp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685800" y="1268413"/>
            <a:ext cx="7772400" cy="477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3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1.1	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什么是数字图像处理</a:t>
            </a:r>
            <a:endParaRPr kumimoji="0" lang="zh-CN" altLang="en-US" sz="3200" b="1" dirty="0">
              <a:solidFill>
                <a:schemeClr val="tx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1.2	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数字图像处理起源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1.3	</a:t>
            </a:r>
            <a:r>
              <a:rPr kumimoji="0" lang="zh-CN" altLang="en-US" sz="3200" b="1" u="sng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数字图像处理的应用领域</a:t>
            </a:r>
          </a:p>
          <a:p>
            <a:pPr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	</a:t>
            </a:r>
            <a:endParaRPr kumimoji="0" lang="zh-CN" altLang="en-US" b="1" dirty="0">
              <a:solidFill>
                <a:schemeClr val="tx2"/>
              </a:solidFill>
              <a:ea typeface="华文新魏" pitchFamily="2" charset="-122"/>
            </a:endParaRPr>
          </a:p>
          <a:p>
            <a:pPr>
              <a:defRPr/>
            </a:pPr>
            <a:r>
              <a:rPr kumimoji="0" lang="zh-CN" altLang="en-US" b="1" dirty="0">
                <a:solidFill>
                  <a:schemeClr val="tx2"/>
                </a:solidFill>
                <a:ea typeface="华文新魏" pitchFamily="2" charset="-122"/>
              </a:rPr>
              <a:t>		图像处理的成就；</a:t>
            </a:r>
          </a:p>
          <a:p>
            <a:pPr>
              <a:defRPr/>
            </a:pPr>
            <a:r>
              <a:rPr kumimoji="0" lang="zh-CN" altLang="en-US" b="1" dirty="0">
                <a:solidFill>
                  <a:schemeClr val="tx2"/>
                </a:solidFill>
                <a:ea typeface="华文新魏" pitchFamily="2" charset="-122"/>
              </a:rPr>
              <a:t>		图像处理应用举例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kumimoji="0" lang="zh-CN" altLang="en-US" sz="32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1.4	</a:t>
            </a: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数字图像处理基本步骤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1.5	</a:t>
            </a: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图像处理系统的组成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94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5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ChangeArrowheads="1"/>
          </p:cNvSpPr>
          <p:nvPr/>
        </p:nvSpPr>
        <p:spPr bwMode="auto">
          <a:xfrm>
            <a:off x="179388" y="188913"/>
            <a:ext cx="8686800" cy="369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1. </a:t>
            </a:r>
            <a:r>
              <a:rPr kumimoji="0" lang="zh-CN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数字图像处理的主要成就</a:t>
            </a: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(1)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电磁波谱：可见光谱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各波段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遥感图像的高光谱</a:t>
            </a:r>
            <a:r>
              <a:rPr kumimoji="0" lang="en-US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/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多光谱处理</a:t>
            </a:r>
            <a:endParaRPr kumimoji="0" lang="en-US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　例：波长范围</a:t>
            </a:r>
            <a:r>
              <a:rPr kumimoji="0" lang="en-US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415~950nm,118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波段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合成孔径雷达</a:t>
            </a:r>
            <a:r>
              <a:rPr kumimoji="0" lang="en-US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(SAR)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红外波段的图像处理（</a:t>
            </a: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如：夜视仪、热像仪等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）、</a:t>
            </a:r>
            <a:endParaRPr kumimoji="0" lang="en-US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超声图像处理、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kumimoji="0" lang="en-US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光图像处理（如：青少年骨龄测评）。</a:t>
            </a:r>
            <a:endParaRPr kumimoji="0" lang="zh-CN" altLang="en-US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</p:txBody>
      </p:sp>
      <p:pic>
        <p:nvPicPr>
          <p:cNvPr id="20483" name="Picture 6" descr="em_spectru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4076700"/>
            <a:ext cx="8305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Text Box 7"/>
          <p:cNvSpPr txBox="1">
            <a:spLocks noChangeArrowheads="1"/>
          </p:cNvSpPr>
          <p:nvPr/>
        </p:nvSpPr>
        <p:spPr bwMode="auto">
          <a:xfrm>
            <a:off x="381000" y="60198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课程介绍</a:t>
            </a:r>
          </a:p>
        </p:txBody>
      </p:sp>
      <p:sp>
        <p:nvSpPr>
          <p:cNvPr id="3075" name="Text Box 4"/>
          <p:cNvSpPr txBox="1">
            <a:spLocks noChangeArrowheads="1"/>
          </p:cNvSpPr>
          <p:nvPr/>
        </p:nvSpPr>
        <p:spPr bwMode="auto">
          <a:xfrm>
            <a:off x="250825" y="1196975"/>
            <a:ext cx="8604250" cy="547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itchFamily="2" charset="2"/>
              <a:buChar char="­"/>
            </a:pP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教材与参考资料</a:t>
            </a:r>
            <a:endParaRPr kumimoji="0" lang="zh-CN" altLang="en-US" b="1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1" algn="just" eaLnBrk="1" hangingPunct="1"/>
            <a:r>
              <a:rPr kumimoji="0" lang="zh-CN" altLang="en-US" dirty="0"/>
              <a:t>􀀹 </a:t>
            </a:r>
          </a:p>
          <a:p>
            <a:pPr lvl="1" algn="just" eaLnBrk="1" hangingPunct="1"/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Rafael C. Gonzalez, Richard E. Woods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著，</a:t>
            </a:r>
          </a:p>
          <a:p>
            <a:pPr lvl="1" algn="just" eaLnBrk="1" hangingPunct="1"/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阮秋琦、阮宇智等译，数字图像处理（第三版），电子工业出版社，</a:t>
            </a:r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2012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年。</a:t>
            </a:r>
          </a:p>
          <a:p>
            <a:pPr lvl="1" algn="just" eaLnBrk="1" hangingPunct="1"/>
            <a:endParaRPr kumimoji="0" lang="zh-CN" altLang="en-US" sz="2800" dirty="0">
              <a:latin typeface="华文新魏" pitchFamily="2" charset="-122"/>
              <a:ea typeface="华文新魏" pitchFamily="2" charset="-122"/>
            </a:endParaRPr>
          </a:p>
          <a:p>
            <a:pPr lvl="1" algn="just" eaLnBrk="1" hangingPunct="1"/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Rafael C. Gonzalez, Richard E. Woods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，</a:t>
            </a:r>
          </a:p>
          <a:p>
            <a:pPr lvl="1" algn="just" eaLnBrk="1" hangingPunct="1"/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Digital Image Processing(Third Edition)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Prentice Hall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，</a:t>
            </a:r>
            <a:r>
              <a:rPr kumimoji="0" lang="en-US" altLang="zh-CN" sz="2800" dirty="0">
                <a:latin typeface="华文新魏" pitchFamily="2" charset="-122"/>
                <a:ea typeface="华文新魏" pitchFamily="2" charset="-122"/>
              </a:rPr>
              <a:t>2003</a:t>
            </a:r>
            <a:r>
              <a:rPr kumimoji="0" lang="zh-CN" altLang="en-US" sz="2800" dirty="0">
                <a:latin typeface="华文新魏" pitchFamily="2" charset="-122"/>
                <a:ea typeface="华文新魏" pitchFamily="2" charset="-122"/>
              </a:rPr>
              <a:t>。</a:t>
            </a:r>
            <a:endParaRPr kumimoji="0"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lvl="1" algn="just" eaLnBrk="1" hangingPunct="1"/>
            <a:endParaRPr kumimoji="0"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lvl="1" algn="just" eaLnBrk="1" hangingPunct="1"/>
            <a:endParaRPr kumimoji="0" lang="zh-CN" altLang="en-US" sz="2800" dirty="0">
              <a:latin typeface="华文新魏" pitchFamily="2" charset="-122"/>
              <a:ea typeface="华文新魏" pitchFamily="2" charset="-122"/>
            </a:endParaRPr>
          </a:p>
          <a:p>
            <a:pPr lvl="1" algn="just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endParaRPr kumimoji="0" lang="en-US" altLang="zh-CN" sz="28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ChangeArrowheads="1"/>
          </p:cNvSpPr>
          <p:nvPr/>
        </p:nvSpPr>
        <p:spPr bwMode="auto">
          <a:xfrm>
            <a:off x="214313" y="285750"/>
            <a:ext cx="8686800" cy="634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伽马射线成像    </a:t>
            </a:r>
            <a:r>
              <a:rPr kumimoji="0"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核医学、天文观测</a:t>
            </a: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X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射线成像         </a:t>
            </a:r>
            <a:r>
              <a:rPr kumimoji="0"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医学诊断</a:t>
            </a: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紫外波段成像</a:t>
            </a:r>
            <a:r>
              <a:rPr kumimoji="0"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   工业检测、生物成像、荧光显微镜等</a:t>
            </a: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可见光波段及红外成像</a:t>
            </a:r>
            <a:endParaRPr kumimoji="0" lang="en-US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en-US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en-US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en-US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微波波段</a:t>
            </a: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无线电波         </a:t>
            </a:r>
            <a:r>
              <a:rPr kumimoji="0" lang="en-US" altLang="zh-C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MRI</a:t>
            </a:r>
            <a:r>
              <a:rPr kumimoji="0"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核磁共振成像</a:t>
            </a:r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625" y="2786063"/>
            <a:ext cx="3048000" cy="2286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875" y="2786063"/>
            <a:ext cx="3048000" cy="2286000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42875"/>
            <a:ext cx="2857500" cy="340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42875"/>
            <a:ext cx="2714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142875"/>
            <a:ext cx="2714625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643313"/>
            <a:ext cx="2857500" cy="310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3643313"/>
            <a:ext cx="271462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6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0" y="3643313"/>
            <a:ext cx="2714625" cy="3071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3" y="142875"/>
            <a:ext cx="4294187" cy="42862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5" y="642938"/>
            <a:ext cx="4294188" cy="42862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1143000"/>
            <a:ext cx="4429125" cy="441960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8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1643063"/>
            <a:ext cx="4357687" cy="4348162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313" y="2071688"/>
            <a:ext cx="4500562" cy="4491037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0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6125" y="1357313"/>
            <a:ext cx="4438650" cy="4429125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61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7688" y="2286000"/>
            <a:ext cx="4295775" cy="4286250"/>
          </a:xfrm>
          <a:prstGeom prst="rect">
            <a:avLst/>
          </a:prstGeom>
          <a:noFill/>
          <a:ln w="381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pull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ChangeArrowheads="1"/>
          </p:cNvSpPr>
          <p:nvPr/>
        </p:nvSpPr>
        <p:spPr bwMode="auto">
          <a:xfrm>
            <a:off x="142875" y="285750"/>
            <a:ext cx="8686800" cy="523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(2)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静态图像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运动图像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sz="20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</a:t>
            </a:r>
            <a:endParaRPr kumimoji="0" lang="zh-CN" altLang="en-US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运动模糊图像的恢复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心脏搏动序列图像的处理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运动目标的跟踪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巡航导弹的地形识别及瞄准等</a:t>
            </a: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2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50000"/>
              </a:spcBef>
              <a:buClr>
                <a:srgbClr val="FFFF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(3)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整体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局部图像（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AOI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技术：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area of interest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）</a:t>
            </a: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有选择性地对人类感兴趣的局部图像进行处理，如：</a:t>
            </a: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空间、灰度、颜色、频域都可以开窗口进行加工处理</a:t>
            </a:r>
            <a:endParaRPr kumimoji="0" lang="zh-CN" altLang="en-US" sz="20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ChangeArrowheads="1"/>
          </p:cNvSpPr>
          <p:nvPr/>
        </p:nvSpPr>
        <p:spPr bwMode="auto">
          <a:xfrm>
            <a:off x="179388" y="53975"/>
            <a:ext cx="8610600" cy="680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(4)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成像目标的外部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目标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的内部 </a:t>
            </a: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人体的无损检测设备：</a:t>
            </a: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CT	(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计算机断层扫描，需要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射线源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en-US" altLang="zh-CN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MRI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磁共振成像，</a:t>
            </a:r>
            <a:r>
              <a:rPr kumimoji="0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MRI</a:t>
            </a:r>
            <a:r>
              <a:rPr kumimoji="0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对 软组织的分辨率比</a:t>
            </a:r>
            <a:r>
              <a:rPr kumimoji="0"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CT</a:t>
            </a:r>
            <a:r>
              <a:rPr kumimoji="0"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高 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,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是一种可使人体免受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X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射线损害的崭新的扫描技术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endParaRPr kumimoji="0" lang="zh-CN" altLang="en-US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宇航用密封零件的无损检测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(CT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、激光、红外、超声波成像技术）</a:t>
            </a:r>
            <a:endParaRPr kumimoji="0" lang="en-US" altLang="zh-CN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海关用的集装箱不开箱检查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利用高能量Ｘ射线扫描集装箱内的货物并生成图像；基于数字辐射成像技术的</a:t>
            </a:r>
            <a:r>
              <a:rPr kumimoji="0" lang="zh-CN" altLang="en-US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钴－６０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集装箱检测系统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lvl="1">
              <a:spcBef>
                <a:spcPct val="50000"/>
              </a:spcBef>
              <a:buClr>
                <a:srgbClr val="000000"/>
              </a:buClr>
              <a:buSzPct val="75000"/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探地雷达进行地下非金属类目标无损探测的研究和应用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浅层目标的高分辨检测，地下较深层目标的探寻，广泛用于军事和民用领域</a:t>
            </a:r>
            <a:r>
              <a:rPr kumimoji="0" lang="en-US" altLang="zh-CN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5" name="Rectangle 3"/>
          <p:cNvSpPr>
            <a:spLocks noChangeArrowheads="1"/>
          </p:cNvSpPr>
          <p:nvPr/>
        </p:nvSpPr>
        <p:spPr bwMode="auto">
          <a:xfrm>
            <a:off x="250825" y="260350"/>
            <a:ext cx="8713788" cy="62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2. </a:t>
            </a:r>
            <a:r>
              <a:rPr kumimoji="0" lang="zh-CN" altLang="zh-CN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数字图像处理的应用</a:t>
            </a:r>
            <a:endParaRPr kumimoji="0" lang="zh-CN" altLang="en-US" sz="2800" b="1" dirty="0">
              <a:solidFill>
                <a:schemeClr val="accent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20000"/>
              </a:spcBef>
              <a:buFont typeface="Wingdings" pitchFamily="2" charset="2"/>
              <a:buChar char="Ø"/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生物医学：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	显微图像处理、红</a:t>
            </a:r>
            <a:r>
              <a:rPr kumimoji="0" lang="en-US" altLang="zh-CN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/</a:t>
            </a: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白血细胞分析计数、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癌细胞识别、组织切片分析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整容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	医疗诊断</a:t>
            </a:r>
            <a:endParaRPr kumimoji="0" lang="en-US" altLang="zh-CN" sz="28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en-US" altLang="zh-CN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(CT,MRI,PET</a:t>
            </a: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脑图分析：图像配准、 融合）、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	手术规划</a:t>
            </a:r>
            <a:endParaRPr kumimoji="0" lang="en-US" altLang="zh-CN" sz="28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 心脏活动动态分析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 生物进化</a:t>
            </a: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endParaRPr kumimoji="0" lang="zh-CN" altLang="en-US" sz="28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1" name="Rectangle 3"/>
          <p:cNvSpPr>
            <a:spLocks noChangeArrowheads="1"/>
          </p:cNvSpPr>
          <p:nvPr/>
        </p:nvSpPr>
        <p:spPr bwMode="auto">
          <a:xfrm>
            <a:off x="285750" y="285750"/>
            <a:ext cx="5429250" cy="6186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可视人计划（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Visible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Human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Project,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VHP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）</a:t>
            </a:r>
            <a:endParaRPr kumimoji="0" lang="en-US" altLang="zh-CN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kumimoji="0" lang="zh-CN" altLang="en-US" sz="2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－人体数据的数字化、可视化</a:t>
            </a:r>
            <a:endParaRPr kumimoji="0" lang="zh-CN" altLang="en-US" sz="2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kumimoji="0" lang="zh-CN" altLang="en-US" sz="2200" b="1" dirty="0">
              <a:solidFill>
                <a:schemeClr val="accent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2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中国数字化可视人体</a:t>
            </a:r>
            <a:endParaRPr kumimoji="0" lang="en-US" altLang="zh-CN" sz="22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hlinkClick r:id="rId2"/>
              </a:rPr>
              <a:t>http://www.chinesevisiblehuman.com</a:t>
            </a:r>
            <a:endParaRPr kumimoji="0" lang="zh-CN" altLang="en-US" sz="2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2002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年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10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月：男，身高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1.70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米；断层间距：头和颈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0.5</a:t>
            </a:r>
            <a:r>
              <a:rPr kumimoji="0" lang="en-US" altLang="zh-CN" sz="2200" dirty="0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mm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，颅底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0.1</a:t>
            </a:r>
            <a:r>
              <a:rPr kumimoji="0" lang="en-US" altLang="zh-CN" sz="2200" dirty="0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mm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，其它 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1.0</a:t>
            </a:r>
            <a:r>
              <a:rPr kumimoji="0" lang="en-US" altLang="zh-CN" sz="2200" dirty="0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mm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；共计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kumimoji="0" lang="en-US" altLang="zh-CN" sz="2200" dirty="0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 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518</a:t>
            </a:r>
            <a:r>
              <a:rPr kumimoji="0" lang="en-US" altLang="zh-CN" sz="2200" dirty="0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 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个断面；数码图像的分辨率</a:t>
            </a:r>
            <a:r>
              <a:rPr kumimoji="0" lang="en-US" altLang="zh-CN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3072×2048</a:t>
            </a: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像素。</a:t>
            </a:r>
            <a:endParaRPr kumimoji="0" lang="en-US" altLang="zh-CN" sz="2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endParaRPr kumimoji="0" lang="zh-CN" altLang="en-US" sz="2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“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中国数字化可视人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”</a:t>
            </a:r>
            <a:r>
              <a:rPr kumimoji="0" lang="zh-CN" altLang="en-US" sz="2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意义：</a:t>
            </a:r>
            <a:r>
              <a:rPr kumimoji="0" lang="zh-CN" altLang="en-US" sz="22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	</a:t>
            </a:r>
            <a:endParaRPr kumimoji="0" lang="en-US" altLang="zh-CN" sz="22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人体解剖信息可视化、数字化；</a:t>
            </a:r>
            <a:endParaRPr kumimoji="0" lang="en-US" altLang="zh-CN" sz="2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开辟医学研究虚拟环境；</a:t>
            </a:r>
            <a:endParaRPr kumimoji="0" lang="en-US" altLang="zh-CN" sz="2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高质量、高水平的基础医学数据集</a:t>
            </a:r>
          </a:p>
        </p:txBody>
      </p:sp>
      <p:pic>
        <p:nvPicPr>
          <p:cNvPr id="27651" name="Picture 3" descr="021028news0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142875"/>
            <a:ext cx="2714625" cy="2832100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021028news0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3071813"/>
            <a:ext cx="2774950" cy="2071687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 descr="021028news0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8" y="5214938"/>
            <a:ext cx="2786062" cy="1000125"/>
          </a:xfrm>
          <a:prstGeom prst="rect">
            <a:avLst/>
          </a:prstGeom>
          <a:noFill/>
          <a:ln w="9525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5000625" y="6264275"/>
            <a:ext cx="453548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头部、 胸部、足底部横断面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ChangeArrowheads="1"/>
          </p:cNvSpPr>
          <p:nvPr/>
        </p:nvSpPr>
        <p:spPr bwMode="auto">
          <a:xfrm>
            <a:off x="250825" y="620713"/>
            <a:ext cx="8231188" cy="586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Font typeface="Wingdings" pitchFamily="2" charset="2"/>
              <a:buChar char="Ø"/>
              <a:defRPr/>
            </a:pPr>
            <a:r>
              <a:rPr kumimoji="0"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遥感航天：</a:t>
            </a: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资源探测、灾情监测、考古、军事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（目标识别、巡航制导、地形侦察）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草场火灾害遥感监测预警技术系统</a:t>
            </a:r>
            <a:endParaRPr kumimoji="0" lang="zh-CN" altLang="en-US" sz="28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洪涝灾害遥感监测评估系统	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遥感</a:t>
            </a:r>
            <a:r>
              <a:rPr kumimoji="0" lang="zh-CN" altLang="en-US" sz="2800" b="1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“</a:t>
            </a: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科技眼</a:t>
            </a:r>
            <a:r>
              <a:rPr kumimoji="0" lang="zh-CN" altLang="en-US" sz="2800" b="1">
                <a:solidFill>
                  <a:schemeClr val="tx2"/>
                </a:solidFill>
                <a:latin typeface="Times New Roman"/>
                <a:ea typeface="华文新魏" pitchFamily="2" charset="-122"/>
              </a:rPr>
              <a:t>”</a:t>
            </a:r>
            <a:r>
              <a:rPr kumimoji="0"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穿越时空－－考古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红外和远红外探测器、微波测地雷达，特别是声雷达和断层扫描</a:t>
            </a:r>
            <a:r>
              <a:rPr kumimoji="0" lang="en-US" altLang="zh-CN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(CT)</a:t>
            </a: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等技术的发展和应用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zh-CN" altLang="en-US" sz="280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国际：</a:t>
            </a: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丝绸之路、成吉思汗陵、埃及金字塔、东南亚吴哥王朝遗址</a:t>
            </a:r>
          </a:p>
          <a:p>
            <a:pPr eaLnBrk="0" hangingPunct="0">
              <a:spcBef>
                <a:spcPct val="50000"/>
              </a:spcBef>
              <a:buFont typeface="Wingdings" pitchFamily="2" charset="2"/>
              <a:buNone/>
              <a:defRPr/>
            </a:pP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zh-CN" altLang="en-US" sz="280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国内：</a:t>
            </a:r>
            <a:r>
              <a:rPr kumimoji="0" lang="zh-CN" altLang="en-US" sz="28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秦始皇陵，秦岭地宫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79388" y="188913"/>
            <a:ext cx="8642350" cy="523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应用举例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   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例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图像拼接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(image </a:t>
            </a:r>
            <a:r>
              <a:rPr kumimoji="0" lang="en-US" altLang="zh-CN" sz="28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mosaicing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379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48761"/>
            <a:ext cx="6877050" cy="285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3789040"/>
            <a:ext cx="4957762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4" descr="horse_e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733" y="116632"/>
            <a:ext cx="4807051" cy="167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9881" y="260648"/>
            <a:ext cx="8642350" cy="954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例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2.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图像修复</a:t>
            </a:r>
            <a:endParaRPr kumimoji="0" lang="en-US" altLang="zh-CN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(image </a:t>
            </a:r>
            <a:r>
              <a:rPr kumimoji="0" lang="en-US" altLang="zh-CN" sz="2800" b="1" dirty="0" err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inpainting</a:t>
            </a: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" name="AutoShape 2" descr="https://raw.githubusercontent.com/pathak22/context-encoder/master/images/teaser.jpg"/>
          <p:cNvSpPr>
            <a:spLocks noChangeAspect="1" noChangeArrowheads="1"/>
          </p:cNvSpPr>
          <p:nvPr/>
        </p:nvSpPr>
        <p:spPr bwMode="auto">
          <a:xfrm>
            <a:off x="63500" y="-136525"/>
            <a:ext cx="10868025" cy="691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03" y="1789338"/>
            <a:ext cx="8828981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9888" y="6429600"/>
            <a:ext cx="8896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CVPR2016-Context Encoders: Feature Learning by </a:t>
            </a:r>
            <a:r>
              <a:rPr lang="en-US" altLang="zh-CN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Inpainting</a:t>
            </a:r>
            <a:endParaRPr lang="zh-CN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79388" y="333375"/>
            <a:ext cx="8208962" cy="569386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本课程基本内容</a:t>
            </a:r>
            <a:endParaRPr lang="en-US" altLang="zh-CN" sz="2800" b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数字图像处理的基本内容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图像的几何变换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图像的灰度变换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图像的平滑与锐化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图像的复原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图像的边缘检测、图像分割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	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图像的特征提取、表示、描述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 	</a:t>
            </a:r>
          </a:p>
          <a:p>
            <a:pPr marL="457200" indent="-457200">
              <a:buFont typeface="Wingdings" pitchFamily="2" charset="2"/>
              <a:buChar char="Ø"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扩展部分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         机器学习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+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图像处理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        </a:t>
            </a:r>
            <a:endParaRPr lang="zh-CN" altLang="en-US" sz="2800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998F87-B602-472B-BAFD-902D4F84E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7380"/>
            <a:ext cx="7488832" cy="6779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002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14313" y="71438"/>
            <a:ext cx="8572500" cy="372427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例</a:t>
            </a:r>
            <a:r>
              <a:rPr lang="en-US" altLang="zh-CN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3.</a:t>
            </a:r>
            <a:r>
              <a:rPr lang="zh-CN" altLang="en-US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数字图像的信息隐藏</a:t>
            </a:r>
            <a:endParaRPr lang="en-US" altLang="zh-CN" b="1" dirty="0">
              <a:solidFill>
                <a:srgbClr val="6600CC"/>
              </a:solidFill>
              <a:latin typeface="华文新魏" pitchFamily="2" charset="-122"/>
              <a:ea typeface="华文新魏" pitchFamily="2" charset="-122"/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000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例：基于</a:t>
            </a:r>
            <a:r>
              <a:rPr lang="en-US" altLang="zh-CN" sz="2000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LSB</a:t>
            </a:r>
            <a:r>
              <a:rPr lang="zh-CN" altLang="en-US" sz="2000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的多幅灰度</a:t>
            </a:r>
            <a:r>
              <a:rPr lang="en-US" altLang="zh-CN" sz="2000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000" b="1" dirty="0">
                <a:solidFill>
                  <a:srgbClr val="6600CC"/>
                </a:solidFill>
                <a:latin typeface="华文新魏" pitchFamily="2" charset="-122"/>
                <a:ea typeface="华文新魏" pitchFamily="2" charset="-122"/>
              </a:rPr>
              <a:t>彩色图像隐藏</a:t>
            </a:r>
            <a:endParaRPr lang="en-US" altLang="zh-CN" sz="2000" b="1" dirty="0">
              <a:solidFill>
                <a:srgbClr val="6600CC"/>
              </a:solidFill>
              <a:latin typeface="华文新魏" pitchFamily="2" charset="-122"/>
              <a:ea typeface="华文新魏" pitchFamily="2" charset="-122"/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源图像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(1800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*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3000)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07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484313"/>
            <a:ext cx="8642350" cy="5186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09538"/>
            <a:ext cx="473392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988" y="71438"/>
            <a:ext cx="1862137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42875" y="5143500"/>
            <a:ext cx="2857500" cy="862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sz="2800" b="1" kern="0" dirty="0">
                <a:latin typeface="华文新魏" pitchFamily="2" charset="-122"/>
                <a:ea typeface="华文新魏" pitchFamily="2" charset="-122"/>
              </a:rPr>
              <a:t>待隐藏的图像</a:t>
            </a:r>
            <a:endParaRPr lang="en-US" altLang="zh-CN" sz="2800" b="1" kern="0" dirty="0">
              <a:latin typeface="华文新魏" pitchFamily="2" charset="-122"/>
              <a:ea typeface="华文新魏" pitchFamily="2" charset="-122"/>
            </a:endParaRPr>
          </a:p>
          <a:p>
            <a:pPr>
              <a:spcBef>
                <a:spcPct val="20000"/>
              </a:spcBef>
              <a:defRPr/>
            </a:pPr>
            <a:endParaRPr lang="zh-CN" altLang="en-US" sz="2800" b="1" kern="0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317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488" y="3286125"/>
            <a:ext cx="5807075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857750" y="142875"/>
            <a:ext cx="2857500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defRPr/>
            </a:pPr>
            <a:r>
              <a:rPr lang="zh-CN" altLang="en-US" b="1" kern="0" dirty="0">
                <a:latin typeface="华文新魏" pitchFamily="2" charset="-122"/>
                <a:ea typeface="华文新魏" pitchFamily="2" charset="-122"/>
              </a:rPr>
              <a:t>左 </a:t>
            </a:r>
            <a:r>
              <a:rPr lang="en-US" altLang="zh-CN" b="1" kern="0" dirty="0">
                <a:latin typeface="华文新魏" pitchFamily="2" charset="-122"/>
                <a:ea typeface="华文新魏" pitchFamily="2" charset="-122"/>
              </a:rPr>
              <a:t>473×527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>
                <a:latin typeface="华文新魏" pitchFamily="2" charset="-122"/>
                <a:ea typeface="华文新魏" pitchFamily="2" charset="-122"/>
              </a:rPr>
              <a:t>右 </a:t>
            </a:r>
            <a:r>
              <a:rPr lang="en-US" altLang="zh-CN" b="1" kern="0" dirty="0">
                <a:latin typeface="华文新魏" pitchFamily="2" charset="-122"/>
                <a:ea typeface="华文新魏" pitchFamily="2" charset="-122"/>
              </a:rPr>
              <a:t>373×221</a:t>
            </a:r>
          </a:p>
          <a:p>
            <a:pPr>
              <a:spcBef>
                <a:spcPct val="20000"/>
              </a:spcBef>
              <a:defRPr/>
            </a:pPr>
            <a:r>
              <a:rPr lang="zh-CN" altLang="en-US" b="1" kern="0" dirty="0">
                <a:latin typeface="华文新魏" pitchFamily="2" charset="-122"/>
                <a:ea typeface="华文新魏" pitchFamily="2" charset="-122"/>
              </a:rPr>
              <a:t>下 </a:t>
            </a:r>
            <a:r>
              <a:rPr lang="en-US" altLang="zh-CN" b="1" kern="0" dirty="0">
                <a:latin typeface="华文新魏" pitchFamily="2" charset="-122"/>
                <a:ea typeface="华文新魏" pitchFamily="2" charset="-122"/>
              </a:rPr>
              <a:t>390×647</a:t>
            </a:r>
            <a:endParaRPr lang="zh-CN" altLang="en-US" b="1" kern="0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57188" y="214313"/>
            <a:ext cx="8572500" cy="372427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800" b="1">
                <a:latin typeface="华文新魏" pitchFamily="2" charset="-122"/>
                <a:ea typeface="华文新魏" pitchFamily="2" charset="-122"/>
              </a:rPr>
              <a:t>信息隐藏后的输出图像</a:t>
            </a:r>
          </a:p>
        </p:txBody>
      </p:sp>
      <p:pic>
        <p:nvPicPr>
          <p:cNvPr id="3277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1357313"/>
            <a:ext cx="8689975" cy="521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3" name="Text Box 1027"/>
          <p:cNvSpPr txBox="1">
            <a:spLocks noChangeArrowheads="1"/>
          </p:cNvSpPr>
          <p:nvPr/>
        </p:nvSpPr>
        <p:spPr bwMode="auto">
          <a:xfrm>
            <a:off x="323850" y="476250"/>
            <a:ext cx="8610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例</a:t>
            </a:r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4.</a:t>
            </a:r>
            <a:r>
              <a:rPr kumimoji="0" lang="zh-CN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图像的彩色化</a:t>
            </a:r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/</a:t>
            </a:r>
            <a:r>
              <a:rPr kumimoji="0" lang="zh-CN" altLang="en-US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去彩色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graphicFrame>
        <p:nvGraphicFramePr>
          <p:cNvPr id="34819" name="Object 1031"/>
          <p:cNvGraphicFramePr>
            <a:graphicFrameLocks noChangeAspect="1"/>
          </p:cNvGraphicFramePr>
          <p:nvPr/>
        </p:nvGraphicFramePr>
        <p:xfrm>
          <a:off x="179388" y="2060575"/>
          <a:ext cx="2951162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7" name="位图图像" r:id="rId3" imgW="2752381" imgH="3828571" progId="Paint.Picture">
                  <p:embed/>
                </p:oleObj>
              </mc:Choice>
              <mc:Fallback>
                <p:oleObj name="位图图像" r:id="rId3" imgW="2752381" imgH="3828571" progId="Paint.Picture">
                  <p:embed/>
                  <p:pic>
                    <p:nvPicPr>
                      <p:cNvPr id="0" name="Object 10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060575"/>
                        <a:ext cx="2951162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1032"/>
          <p:cNvGraphicFramePr>
            <a:graphicFrameLocks noChangeAspect="1"/>
          </p:cNvGraphicFramePr>
          <p:nvPr/>
        </p:nvGraphicFramePr>
        <p:xfrm>
          <a:off x="5148263" y="2060575"/>
          <a:ext cx="2930525" cy="410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48" name="位图图像" r:id="rId5" imgW="2734057" imgH="3828571" progId="Paint.Picture">
                  <p:embed/>
                </p:oleObj>
              </mc:Choice>
              <mc:Fallback>
                <p:oleObj name="位图图像" r:id="rId5" imgW="2734057" imgH="3828571" progId="Paint.Picture">
                  <p:embed/>
                  <p:pic>
                    <p:nvPicPr>
                      <p:cNvPr id="0" name="Object 10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8263" y="2060575"/>
                        <a:ext cx="2930525" cy="4105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AutoShape 1033"/>
          <p:cNvSpPr>
            <a:spLocks noChangeArrowheads="1"/>
          </p:cNvSpPr>
          <p:nvPr/>
        </p:nvSpPr>
        <p:spPr bwMode="auto">
          <a:xfrm>
            <a:off x="3200400" y="3352800"/>
            <a:ext cx="1828800" cy="381000"/>
          </a:xfrm>
          <a:prstGeom prst="rightArrow">
            <a:avLst>
              <a:gd name="adj1" fmla="val 50000"/>
              <a:gd name="adj2" fmla="val 12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4822" name="Text Box 1034"/>
          <p:cNvSpPr txBox="1">
            <a:spLocks noChangeArrowheads="1"/>
          </p:cNvSpPr>
          <p:nvPr/>
        </p:nvSpPr>
        <p:spPr bwMode="auto">
          <a:xfrm>
            <a:off x="3276600" y="29718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彩色化</a:t>
            </a:r>
          </a:p>
        </p:txBody>
      </p:sp>
      <p:sp>
        <p:nvSpPr>
          <p:cNvPr id="34823" name="AutoShape 1035"/>
          <p:cNvSpPr>
            <a:spLocks noChangeArrowheads="1"/>
          </p:cNvSpPr>
          <p:nvPr/>
        </p:nvSpPr>
        <p:spPr bwMode="auto">
          <a:xfrm flipH="1">
            <a:off x="3200400" y="4038600"/>
            <a:ext cx="1676400" cy="381000"/>
          </a:xfrm>
          <a:prstGeom prst="rightArrow">
            <a:avLst>
              <a:gd name="adj1" fmla="val 50000"/>
              <a:gd name="adj2" fmla="val 11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zh-CN">
              <a:solidFill>
                <a:schemeClr val="tx2"/>
              </a:solidFill>
            </a:endParaRPr>
          </a:p>
        </p:txBody>
      </p:sp>
      <p:sp>
        <p:nvSpPr>
          <p:cNvPr id="34824" name="Text Box 1036"/>
          <p:cNvSpPr txBox="1">
            <a:spLocks noChangeArrowheads="1"/>
          </p:cNvSpPr>
          <p:nvPr/>
        </p:nvSpPr>
        <p:spPr bwMode="auto">
          <a:xfrm>
            <a:off x="3276600" y="4495800"/>
            <a:ext cx="1828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solidFill>
                  <a:schemeClr val="tx2"/>
                </a:solidFill>
                <a:ea typeface="黑体" pitchFamily="49" charset="-122"/>
              </a:rPr>
              <a:t>灰度化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2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38" y="115888"/>
            <a:ext cx="2160587" cy="792162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3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908050"/>
            <a:ext cx="2160588" cy="792163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4"/>
          <p:cNvPicPr preferRelativeResize="0"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00213"/>
            <a:ext cx="2160588" cy="792162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6" name="Picture 5"/>
          <p:cNvPicPr preferRelativeResize="0"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492375"/>
            <a:ext cx="2160588" cy="792163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7" name="Picture 6"/>
          <p:cNvPicPr preferRelativeResize="0"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4365625"/>
            <a:ext cx="1727200" cy="2376488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8" name="Picture 7"/>
          <p:cNvPicPr preferRelativeResize="0"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88" y="4365625"/>
            <a:ext cx="1727200" cy="2376488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9" name="Picture 8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713" y="4365625"/>
            <a:ext cx="1727200" cy="2376488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9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475" y="4365625"/>
            <a:ext cx="1727200" cy="2376488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10"/>
          <p:cNvPicPr preferRelativeResize="0"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413" y="4365625"/>
            <a:ext cx="1727200" cy="2376488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11"/>
          <p:cNvPicPr preferRelativeResize="0"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213100"/>
            <a:ext cx="2159000" cy="792163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3" name="Picture 12"/>
          <p:cNvPicPr preferRelativeResize="0"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44450"/>
            <a:ext cx="2087562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4" name="Picture 13"/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44450"/>
            <a:ext cx="208756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5" name="Picture 14"/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44450"/>
            <a:ext cx="2087563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6" name="Picture 15"/>
          <p:cNvPicPr preferRelativeResize="0">
            <a:picLocks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025" y="2205038"/>
            <a:ext cx="2087563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57" name="Picture 16"/>
          <p:cNvPicPr preferRelativeResize="0">
            <a:picLocks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050" y="2205038"/>
            <a:ext cx="2087563" cy="208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1089" name="Text Box 17"/>
          <p:cNvSpPr txBox="1">
            <a:spLocks noChangeArrowheads="1"/>
          </p:cNvSpPr>
          <p:nvPr/>
        </p:nvSpPr>
        <p:spPr bwMode="auto">
          <a:xfrm>
            <a:off x="2484438" y="2276475"/>
            <a:ext cx="1944687" cy="862013"/>
          </a:xfrm>
          <a:prstGeom prst="rect">
            <a:avLst/>
          </a:prstGeom>
          <a:solidFill>
            <a:srgbClr val="00FFFF"/>
          </a:solidFill>
          <a:ln w="9525" algn="ctr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ea typeface="华文新魏" pitchFamily="2" charset="-122"/>
              </a:rPr>
              <a:t>彩色图像</a:t>
            </a:r>
            <a:endParaRPr lang="en-US" altLang="zh-CN" sz="2000" b="1" dirty="0">
              <a:effectLst>
                <a:outerShdw blurRad="38100" dist="38100" dir="2700000" algn="tl">
                  <a:srgbClr val="FFFFFF"/>
                </a:outerShdw>
              </a:effectLst>
              <a:ea typeface="华文新魏" pitchFamily="2" charset="-122"/>
            </a:endParaRPr>
          </a:p>
          <a:p>
            <a:pPr algn="just">
              <a:spcBef>
                <a:spcPct val="50000"/>
              </a:spcBef>
              <a:defRPr/>
            </a:pPr>
            <a:r>
              <a:rPr lang="zh-CN" altLang="en-US" sz="2000" b="1" dirty="0">
                <a:effectLst>
                  <a:outerShdw blurRad="38100" dist="38100" dir="2700000" algn="tl">
                    <a:srgbClr val="FFFFFF"/>
                  </a:outerShdw>
                </a:effectLst>
                <a:ea typeface="华文新魏" pitchFamily="2" charset="-122"/>
              </a:rPr>
              <a:t>的灰度化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9" name="Text Box 3"/>
          <p:cNvSpPr txBox="1">
            <a:spLocks noChangeArrowheads="1"/>
          </p:cNvSpPr>
          <p:nvPr/>
        </p:nvSpPr>
        <p:spPr bwMode="auto">
          <a:xfrm>
            <a:off x="250825" y="476250"/>
            <a:ext cx="8610600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的</a:t>
            </a: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颜色传递</a:t>
            </a: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新魏" pitchFamily="2" charset="-122"/>
            </a:endParaRPr>
          </a:p>
        </p:txBody>
      </p:sp>
      <p:graphicFrame>
        <p:nvGraphicFramePr>
          <p:cNvPr id="36867" name="Object 1024"/>
          <p:cNvGraphicFramePr>
            <a:graphicFrameLocks noChangeAspect="1"/>
          </p:cNvGraphicFramePr>
          <p:nvPr/>
        </p:nvGraphicFramePr>
        <p:xfrm>
          <a:off x="228600" y="2438400"/>
          <a:ext cx="2971800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5" name="位图图像" r:id="rId3" imgW="9752381" imgH="7314286" progId="Paint.Picture">
                  <p:embed/>
                </p:oleObj>
              </mc:Choice>
              <mc:Fallback>
                <p:oleObj name="位图图像" r:id="rId3" imgW="9752381" imgH="7314286" progId="Paint.Picture">
                  <p:embed/>
                  <p:pic>
                    <p:nvPicPr>
                      <p:cNvPr id="0" name="Object 10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2438400"/>
                        <a:ext cx="2971800" cy="31242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1025"/>
          <p:cNvGraphicFramePr>
            <a:graphicFrameLocks noChangeAspect="1"/>
          </p:cNvGraphicFramePr>
          <p:nvPr/>
        </p:nvGraphicFramePr>
        <p:xfrm>
          <a:off x="3505200" y="1676400"/>
          <a:ext cx="48768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6" name="位图图像" r:id="rId5" imgW="5334745" imgH="2514286" progId="Paint.Picture">
                  <p:embed/>
                </p:oleObj>
              </mc:Choice>
              <mc:Fallback>
                <p:oleObj name="位图图像" r:id="rId5" imgW="5334745" imgH="2514286" progId="Paint.Picture">
                  <p:embed/>
                  <p:pic>
                    <p:nvPicPr>
                      <p:cNvPr id="0" name="Object 10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676400"/>
                        <a:ext cx="4876800" cy="22987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1026"/>
          <p:cNvGraphicFramePr>
            <a:graphicFrameLocks noChangeAspect="1"/>
          </p:cNvGraphicFramePr>
          <p:nvPr/>
        </p:nvGraphicFramePr>
        <p:xfrm>
          <a:off x="3505200" y="4178300"/>
          <a:ext cx="48768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07" name="位图图像" r:id="rId7" imgW="5334745" imgH="2514286" progId="Paint.Picture">
                  <p:embed/>
                </p:oleObj>
              </mc:Choice>
              <mc:Fallback>
                <p:oleObj name="位图图像" r:id="rId7" imgW="5334745" imgH="2514286" progId="Paint.Picture">
                  <p:embed/>
                  <p:pic>
                    <p:nvPicPr>
                      <p:cNvPr id="0" name="Object 10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178300"/>
                        <a:ext cx="4876800" cy="2298700"/>
                      </a:xfrm>
                      <a:prstGeom prst="rect">
                        <a:avLst/>
                      </a:prstGeom>
                      <a:noFill/>
                      <a:ln w="38100">
                        <a:solidFill>
                          <a:srgbClr val="00008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AutoShape 12"/>
          <p:cNvSpPr>
            <a:spLocks noChangeArrowheads="1"/>
          </p:cNvSpPr>
          <p:nvPr/>
        </p:nvSpPr>
        <p:spPr bwMode="auto">
          <a:xfrm>
            <a:off x="2743200" y="1828800"/>
            <a:ext cx="609600" cy="381000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17694720 60000 65536"/>
              <a:gd name="T9" fmla="*/ 5898240 60000 65536"/>
              <a:gd name="T10" fmla="*/ 5898240 60000 65536"/>
              <a:gd name="T11" fmla="*/ 0 60000 65536"/>
              <a:gd name="T12" fmla="*/ 12427 w 21600"/>
              <a:gd name="T13" fmla="*/ 2912 h 21600"/>
              <a:gd name="T14" fmla="*/ 18227 w 21600"/>
              <a:gd name="T15" fmla="*/ 9246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1600" y="6079"/>
                </a:moveTo>
                <a:lnTo>
                  <a:pt x="15126" y="0"/>
                </a:lnTo>
                <a:lnTo>
                  <a:pt x="15126" y="2912"/>
                </a:lnTo>
                <a:lnTo>
                  <a:pt x="12427" y="2912"/>
                </a:lnTo>
                <a:cubicBezTo>
                  <a:pt x="5564" y="2912"/>
                  <a:pt x="0" y="7052"/>
                  <a:pt x="0" y="12158"/>
                </a:cubicBezTo>
                <a:lnTo>
                  <a:pt x="0" y="21600"/>
                </a:lnTo>
                <a:lnTo>
                  <a:pt x="6474" y="21600"/>
                </a:lnTo>
                <a:lnTo>
                  <a:pt x="6474" y="12158"/>
                </a:lnTo>
                <a:cubicBezTo>
                  <a:pt x="6474" y="10550"/>
                  <a:pt x="9139" y="9246"/>
                  <a:pt x="12427" y="9246"/>
                </a:cubicBezTo>
                <a:lnTo>
                  <a:pt x="15126" y="9246"/>
                </a:lnTo>
                <a:lnTo>
                  <a:pt x="15126" y="12158"/>
                </a:lnTo>
                <a:lnTo>
                  <a:pt x="21600" y="6079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871" name="AutoShape 13"/>
          <p:cNvSpPr>
            <a:spLocks noChangeArrowheads="1"/>
          </p:cNvSpPr>
          <p:nvPr/>
        </p:nvSpPr>
        <p:spPr bwMode="auto">
          <a:xfrm>
            <a:off x="8610600" y="3505200"/>
            <a:ext cx="304800" cy="1143000"/>
          </a:xfrm>
          <a:prstGeom prst="curvedLeftArrow">
            <a:avLst>
              <a:gd name="adj1" fmla="val 75000"/>
              <a:gd name="adj2" fmla="val 150000"/>
              <a:gd name="adj3" fmla="val 33333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760538"/>
            <a:ext cx="8569325" cy="505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3731" name="Text Box 3"/>
          <p:cNvSpPr txBox="1">
            <a:spLocks noChangeArrowheads="1"/>
          </p:cNvSpPr>
          <p:nvPr/>
        </p:nvSpPr>
        <p:spPr bwMode="auto">
          <a:xfrm>
            <a:off x="179388" y="549275"/>
            <a:ext cx="8569325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基于颜色传递</a:t>
            </a:r>
            <a:r>
              <a:rPr lang="en-US" altLang="zh-CN" sz="2800" b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(color transfer)</a:t>
            </a:r>
            <a:r>
              <a:rPr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的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灰度图像彩色化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11" descr="oliv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1076325" cy="1076325"/>
          </a:xfrm>
          <a:prstGeom prst="rect">
            <a:avLst/>
          </a:prstGeom>
          <a:noFill/>
          <a:ln w="9525">
            <a:solidFill>
              <a:srgbClr val="CC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1" name="Picture 12" descr="olives_hybri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600200"/>
            <a:ext cx="2159000" cy="2159000"/>
          </a:xfrm>
          <a:prstGeom prst="rect">
            <a:avLst/>
          </a:prstGeom>
          <a:noFill/>
          <a:ln w="9525">
            <a:solidFill>
              <a:srgbClr val="99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012" name="AutoShape 17"/>
          <p:cNvSpPr>
            <a:spLocks noChangeArrowheads="1"/>
          </p:cNvSpPr>
          <p:nvPr/>
        </p:nvSpPr>
        <p:spPr bwMode="auto">
          <a:xfrm>
            <a:off x="1752600" y="2514600"/>
            <a:ext cx="609600" cy="30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3013" name="Group 26"/>
          <p:cNvGrpSpPr>
            <a:grpSpLocks/>
          </p:cNvGrpSpPr>
          <p:nvPr/>
        </p:nvGrpSpPr>
        <p:grpSpPr bwMode="auto">
          <a:xfrm>
            <a:off x="457200" y="3810000"/>
            <a:ext cx="8534400" cy="2930525"/>
            <a:chOff x="288" y="2400"/>
            <a:chExt cx="5376" cy="1846"/>
          </a:xfrm>
        </p:grpSpPr>
        <p:pic>
          <p:nvPicPr>
            <p:cNvPr id="43015" name="Picture 1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2" y="2448"/>
              <a:ext cx="1824" cy="17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6" name="Picture 20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40" y="2400"/>
              <a:ext cx="1824" cy="1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3017" name="Object 0"/>
            <p:cNvGraphicFramePr>
              <a:graphicFrameLocks noChangeAspect="1"/>
            </p:cNvGraphicFramePr>
            <p:nvPr/>
          </p:nvGraphicFramePr>
          <p:xfrm>
            <a:off x="1152" y="3024"/>
            <a:ext cx="480" cy="4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2" name="Equation" r:id="rId7" imgW="139700" imgH="139700" progId="Equation.DSMT4">
                    <p:embed/>
                  </p:oleObj>
                </mc:Choice>
                <mc:Fallback>
                  <p:oleObj name="Equation" r:id="rId7" imgW="139700" imgH="1397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52" y="3024"/>
                          <a:ext cx="480" cy="48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43018" name="Picture 2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2448"/>
              <a:ext cx="81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019" name="Picture 24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" y="3312"/>
              <a:ext cx="816" cy="8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43020" name="Object 1"/>
            <p:cNvGraphicFramePr>
              <a:graphicFrameLocks noChangeAspect="1"/>
            </p:cNvGraphicFramePr>
            <p:nvPr/>
          </p:nvGraphicFramePr>
          <p:xfrm>
            <a:off x="3456" y="3120"/>
            <a:ext cx="437" cy="39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53" name="Equation" r:id="rId11" imgW="126780" imgH="114102" progId="Equation.DSMT4">
                    <p:embed/>
                  </p:oleObj>
                </mc:Choice>
                <mc:Fallback>
                  <p:oleObj name="Equation" r:id="rId11" imgW="126780" imgH="114102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56" y="3120"/>
                          <a:ext cx="437" cy="39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58075" name="Rectangle 27"/>
          <p:cNvSpPr>
            <a:spLocks noChangeArrowheads="1"/>
          </p:cNvSpPr>
          <p:nvPr/>
        </p:nvSpPr>
        <p:spPr bwMode="auto">
          <a:xfrm>
            <a:off x="250825" y="488950"/>
            <a:ext cx="2938625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图像合成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(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早期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)</a:t>
            </a:r>
            <a:endParaRPr kumimoji="0"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Sans" pitchFamily="34" charset="0"/>
              <a:ea typeface="华文新魏" pitchFamily="2" charset="-122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227190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6" name="Text Box 4"/>
          <p:cNvSpPr txBox="1">
            <a:spLocks noChangeArrowheads="1"/>
          </p:cNvSpPr>
          <p:nvPr/>
        </p:nvSpPr>
        <p:spPr bwMode="auto">
          <a:xfrm>
            <a:off x="250825" y="549275"/>
            <a:ext cx="86106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基于内容的图像检索</a:t>
            </a:r>
          </a:p>
        </p:txBody>
      </p:sp>
      <p:pic>
        <p:nvPicPr>
          <p:cNvPr id="4915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4446587"/>
          </a:xfrm>
          <a:prstGeom prst="rect">
            <a:avLst/>
          </a:prstGeom>
          <a:noFill/>
          <a:ln w="1270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751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25" y="549275"/>
            <a:ext cx="8905875" cy="611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42988" y="115888"/>
            <a:ext cx="785018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这些处理的输入通常为图像</a:t>
            </a:r>
            <a:r>
              <a:rPr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当然还有其它形式的输出</a:t>
            </a:r>
            <a:r>
              <a:rPr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endParaRPr lang="zh-CN" altLang="en-US" b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101" name="矩形 1"/>
          <p:cNvSpPr>
            <a:spLocks noChangeArrowheads="1"/>
          </p:cNvSpPr>
          <p:nvPr/>
        </p:nvSpPr>
        <p:spPr bwMode="auto">
          <a:xfrm>
            <a:off x="6875463" y="5373688"/>
            <a:ext cx="1657350" cy="1150937"/>
          </a:xfrm>
          <a:prstGeom prst="rect">
            <a:avLst/>
          </a:prstGeom>
          <a:noFill/>
          <a:ln w="444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矩形 6"/>
          <p:cNvSpPr>
            <a:spLocks noChangeArrowheads="1"/>
          </p:cNvSpPr>
          <p:nvPr/>
        </p:nvSpPr>
        <p:spPr bwMode="auto">
          <a:xfrm>
            <a:off x="1403350" y="2466975"/>
            <a:ext cx="1584325" cy="1152525"/>
          </a:xfrm>
          <a:prstGeom prst="rect">
            <a:avLst/>
          </a:prstGeom>
          <a:noFill/>
          <a:ln w="44450" algn="ctr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219" y="2780928"/>
            <a:ext cx="7128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图像处理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+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机器学习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甚至深度学习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5644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AutoShape 2" descr="https://images2015.cnblogs.com/blog/921211/201704/921211-20170416124004537-1923272516.jpg"/>
          <p:cNvSpPr>
            <a:spLocks noChangeAspect="1" noChangeArrowheads="1"/>
          </p:cNvSpPr>
          <p:nvPr/>
        </p:nvSpPr>
        <p:spPr bwMode="auto">
          <a:xfrm>
            <a:off x="168275" y="-3290888"/>
            <a:ext cx="8115300" cy="6867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3891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908050"/>
            <a:ext cx="8796338" cy="579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168275" y="149225"/>
            <a:ext cx="59382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例</a:t>
            </a:r>
            <a:r>
              <a:rPr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5.</a:t>
            </a:r>
            <a:r>
              <a:rPr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图像风格的传递</a:t>
            </a:r>
            <a:r>
              <a:rPr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(Neural Style Transfer)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5327650" cy="3990975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9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2492375"/>
            <a:ext cx="5603875" cy="4197350"/>
          </a:xfrm>
          <a:prstGeom prst="rect">
            <a:avLst/>
          </a:prstGeom>
          <a:noFill/>
          <a:ln w="19050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0342" name="Text Box 6"/>
          <p:cNvSpPr txBox="1">
            <a:spLocks noChangeArrowheads="1"/>
          </p:cNvSpPr>
          <p:nvPr/>
        </p:nvSpPr>
        <p:spPr bwMode="auto">
          <a:xfrm>
            <a:off x="5867400" y="260350"/>
            <a:ext cx="3097213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去雾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Haze Removal</a:t>
            </a:r>
            <a:endParaRPr lang="en-US" altLang="zh-CN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新魏" pitchFamily="2" charset="-122"/>
            </a:endParaRPr>
          </a:p>
        </p:txBody>
      </p:sp>
      <p:sp>
        <p:nvSpPr>
          <p:cNvPr id="39941" name="AutoShape 8"/>
          <p:cNvSpPr>
            <a:spLocks noChangeArrowheads="1"/>
          </p:cNvSpPr>
          <p:nvPr/>
        </p:nvSpPr>
        <p:spPr bwMode="auto">
          <a:xfrm rot="5400000">
            <a:off x="1511300" y="4616450"/>
            <a:ext cx="865188" cy="649288"/>
          </a:xfrm>
          <a:custGeom>
            <a:avLst/>
            <a:gdLst>
              <a:gd name="T0" fmla="*/ 2147483647 w 21600"/>
              <a:gd name="T1" fmla="*/ 0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2147483647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17694720 60000 65536"/>
              <a:gd name="T13" fmla="*/ 11796480 60000 65536"/>
              <a:gd name="T14" fmla="*/ 11796480 60000 65536"/>
              <a:gd name="T15" fmla="*/ 5898240 60000 65536"/>
              <a:gd name="T16" fmla="*/ 0 60000 65536"/>
              <a:gd name="T17" fmla="*/ 0 60000 65536"/>
              <a:gd name="T18" fmla="*/ 0 w 21600"/>
              <a:gd name="T19" fmla="*/ 14400 h 21600"/>
              <a:gd name="T20" fmla="*/ 18514 w 21600"/>
              <a:gd name="T21" fmla="*/ 21600 h 2160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1600" h="21600">
                <a:moveTo>
                  <a:pt x="15429" y="0"/>
                </a:moveTo>
                <a:lnTo>
                  <a:pt x="9257" y="7200"/>
                </a:lnTo>
                <a:lnTo>
                  <a:pt x="12343" y="7200"/>
                </a:lnTo>
                <a:lnTo>
                  <a:pt x="12343" y="14400"/>
                </a:lnTo>
                <a:lnTo>
                  <a:pt x="0" y="14400"/>
                </a:lnTo>
                <a:lnTo>
                  <a:pt x="0" y="21600"/>
                </a:lnTo>
                <a:lnTo>
                  <a:pt x="18514" y="21600"/>
                </a:lnTo>
                <a:lnTo>
                  <a:pt x="18514" y="7200"/>
                </a:lnTo>
                <a:lnTo>
                  <a:pt x="21600" y="7200"/>
                </a:lnTo>
                <a:lnTo>
                  <a:pt x="15429" y="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16113"/>
            <a:ext cx="8521700" cy="403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395288" y="333375"/>
            <a:ext cx="61214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去雨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(Image De-raining )</a:t>
            </a:r>
            <a:endParaRPr lang="en-US" altLang="zh-CN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125538"/>
            <a:ext cx="4765675" cy="4319587"/>
          </a:xfrm>
          <a:prstGeom prst="rect">
            <a:avLst/>
          </a:prstGeom>
          <a:noFill/>
          <a:ln w="19050">
            <a:solidFill>
              <a:srgbClr val="220DB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2276475"/>
            <a:ext cx="4765675" cy="432117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50825" y="260350"/>
            <a:ext cx="6553200" cy="585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去雪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Sans" pitchFamily="34" charset="0"/>
                <a:ea typeface="华文新魏" pitchFamily="2" charset="-122"/>
                <a:sym typeface="Wingdings" pitchFamily="2" charset="2"/>
              </a:rPr>
              <a:t>(Image De-snowing )</a:t>
            </a:r>
            <a:endParaRPr lang="en-US" altLang="zh-CN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944" y="764704"/>
            <a:ext cx="8796338" cy="56886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6" name="TextBox 2"/>
          <p:cNvSpPr txBox="1">
            <a:spLocks noChangeArrowheads="1"/>
          </p:cNvSpPr>
          <p:nvPr/>
        </p:nvSpPr>
        <p:spPr bwMode="auto">
          <a:xfrm>
            <a:off x="107950" y="188913"/>
            <a:ext cx="36719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高光谱遥感图像分类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5" y="608893"/>
            <a:ext cx="8652637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79388" y="115888"/>
            <a:ext cx="8785100" cy="523220"/>
          </a:xfrm>
          <a:prstGeom prst="rect">
            <a:avLst/>
          </a:prstGeom>
          <a:solidFill>
            <a:srgbClr val="FFFF00"/>
          </a:solidFill>
          <a:ln w="9525">
            <a:solidFill>
              <a:srgbClr val="220DB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具有身份保持意义的人脸老化</a:t>
            </a:r>
            <a:endParaRPr lang="en-US" altLang="zh-CN" sz="2800" b="1" dirty="0"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082" y="6306508"/>
            <a:ext cx="87648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CVPR2018-Face Aging with Identity-Preserved Conditional Generative Adversarial Networks</a:t>
            </a:r>
          </a:p>
        </p:txBody>
      </p:sp>
    </p:spTree>
    <p:extLst>
      <p:ext uri="{BB962C8B-B14F-4D97-AF65-F5344CB8AC3E}">
        <p14:creationId xmlns:p14="http://schemas.microsoft.com/office/powerpoint/2010/main" val="22184282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836613"/>
            <a:ext cx="7993063" cy="5329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9388" y="188913"/>
            <a:ext cx="5976937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目标检测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(object detection)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3" name="Picture 2" descr="https://mmcheng.net/mftp/Imgs/Results.jpg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709650" y="-28489275"/>
            <a:ext cx="9753600" cy="1104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15888"/>
            <a:ext cx="8137525" cy="6483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5" name="矩形 4"/>
          <p:cNvSpPr>
            <a:spLocks noChangeArrowheads="1"/>
          </p:cNvSpPr>
          <p:nvPr/>
        </p:nvSpPr>
        <p:spPr bwMode="auto">
          <a:xfrm>
            <a:off x="6659563" y="6064250"/>
            <a:ext cx="2233612" cy="461963"/>
          </a:xfrm>
          <a:prstGeom prst="rect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b="1">
                <a:solidFill>
                  <a:srgbClr val="220DBF"/>
                </a:solidFill>
              </a:rPr>
              <a:t>Sketch2Photo</a:t>
            </a:r>
            <a:endParaRPr lang="zh-CN" altLang="en-US">
              <a:solidFill>
                <a:srgbClr val="220DBF"/>
              </a:solidFill>
            </a:endParaRPr>
          </a:p>
        </p:txBody>
      </p: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179427" y="144463"/>
            <a:ext cx="553998" cy="645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图像的合成</a:t>
            </a:r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—from  sketch to photo</a:t>
            </a:r>
            <a:endParaRPr lang="zh-CN" altLang="en-US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5825861-EDC7-4D17-9BD7-1820EAB6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69" y="404664"/>
            <a:ext cx="8796270" cy="56280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BB6D47F-2BAB-47DB-BFC6-2AC9B5C20239}"/>
              </a:ext>
            </a:extLst>
          </p:cNvPr>
          <p:cNvSpPr txBox="1"/>
          <p:nvPr/>
        </p:nvSpPr>
        <p:spPr>
          <a:xfrm>
            <a:off x="93626" y="6302712"/>
            <a:ext cx="89567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Image-to-image with Conditional Adversarial Networks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52783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250825" y="260350"/>
            <a:ext cx="8569325" cy="3878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课程目的与要求</a:t>
            </a:r>
          </a:p>
          <a:p>
            <a:pPr>
              <a:defRPr/>
            </a:pPr>
            <a:endParaRPr lang="zh-CN" altLang="en-US" sz="32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掌握数字图像处理的基本概念、原理和方法；</a:t>
            </a:r>
            <a:endParaRPr lang="en-US" altLang="zh-CN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zh-CN" altLang="en-US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初步运用所学知识解决实际问题；</a:t>
            </a:r>
            <a:endParaRPr lang="en-US" altLang="zh-CN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en-US" altLang="zh-CN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结合编程语言</a:t>
            </a:r>
            <a:r>
              <a:rPr lang="en-US" altLang="zh-CN" sz="2600" dirty="0">
                <a:latin typeface="华文新魏" pitchFamily="2" charset="-122"/>
                <a:ea typeface="华文新魏" pitchFamily="2" charset="-122"/>
              </a:rPr>
              <a:t>(</a:t>
            </a: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如：</a:t>
            </a:r>
            <a:r>
              <a:rPr lang="en-US" altLang="zh-CN" sz="2600" dirty="0">
                <a:latin typeface="华文新魏" pitchFamily="2" charset="-122"/>
                <a:ea typeface="华文新魏" pitchFamily="2" charset="-122"/>
              </a:rPr>
              <a:t>Python/</a:t>
            </a:r>
            <a:r>
              <a:rPr lang="en-US" altLang="zh-CN" sz="2600" dirty="0" err="1">
                <a:latin typeface="华文新魏" pitchFamily="2" charset="-122"/>
                <a:ea typeface="华文新魏" pitchFamily="2" charset="-122"/>
              </a:rPr>
              <a:t>Matlab</a:t>
            </a:r>
            <a:r>
              <a:rPr lang="en-US" altLang="zh-CN" sz="2600" dirty="0">
                <a:latin typeface="华文新魏" pitchFamily="2" charset="-122"/>
                <a:ea typeface="华文新魏" pitchFamily="2" charset="-122"/>
              </a:rPr>
              <a:t>)</a:t>
            </a: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实现基本算法；</a:t>
            </a:r>
            <a:endParaRPr lang="en-US" altLang="zh-CN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zh-CN" altLang="en-US" sz="2600" dirty="0"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r>
              <a:rPr lang="zh-CN" altLang="en-US" sz="2600" dirty="0">
                <a:latin typeface="华文新魏" pitchFamily="2" charset="-122"/>
                <a:ea typeface="华文新魏" pitchFamily="2" charset="-122"/>
              </a:rPr>
              <a:t>为进一步图像处理及相关领域的研究打下基础。</a:t>
            </a:r>
            <a:endParaRPr lang="en-US" altLang="zh-CN" sz="2600" b="1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79388" y="115888"/>
            <a:ext cx="8785100" cy="523220"/>
          </a:xfrm>
          <a:prstGeom prst="rect">
            <a:avLst/>
          </a:prstGeom>
          <a:solidFill>
            <a:srgbClr val="FFFF00"/>
          </a:solidFill>
          <a:ln w="9525">
            <a:solidFill>
              <a:srgbClr val="220DB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图像描述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(Image Caption=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计算机视觉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+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机器学习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+</a:t>
            </a:r>
            <a:r>
              <a:rPr lang="zh-CN" altLang="en-US" sz="2000" b="1" dirty="0">
                <a:latin typeface="华文新魏" pitchFamily="2" charset="-122"/>
                <a:ea typeface="华文新魏" pitchFamily="2" charset="-122"/>
              </a:rPr>
              <a:t>自然语言处理</a:t>
            </a:r>
            <a:r>
              <a:rPr lang="en-US" altLang="zh-CN" sz="2000" b="1" dirty="0">
                <a:latin typeface="华文新魏" pitchFamily="2" charset="-122"/>
                <a:ea typeface="华文新魏" pitchFamily="2" charset="-122"/>
              </a:rPr>
              <a:t>)</a:t>
            </a:r>
            <a:endParaRPr lang="zh-CN" altLang="en-US" sz="2000" b="1" dirty="0"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764704"/>
            <a:ext cx="4241866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70348"/>
            <a:ext cx="4481104" cy="5106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504" y="6027003"/>
            <a:ext cx="8856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CVPR2018-Image Caption Generation with Hierarchical Contextual Visual Spatial Attention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04746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9" y="548680"/>
            <a:ext cx="8682371" cy="5604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3"/>
          <p:cNvSpPr txBox="1">
            <a:spLocks noChangeArrowheads="1"/>
          </p:cNvSpPr>
          <p:nvPr/>
        </p:nvSpPr>
        <p:spPr bwMode="auto">
          <a:xfrm>
            <a:off x="179388" y="115888"/>
            <a:ext cx="8785100" cy="523875"/>
          </a:xfrm>
          <a:prstGeom prst="rect">
            <a:avLst/>
          </a:prstGeom>
          <a:solidFill>
            <a:srgbClr val="FFFF00"/>
          </a:solidFill>
          <a:ln w="9525">
            <a:solidFill>
              <a:srgbClr val="220DBF"/>
            </a:solidFill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800" b="1" dirty="0">
                <a:latin typeface="华文新魏" pitchFamily="2" charset="-122"/>
                <a:ea typeface="华文新魏" pitchFamily="2" charset="-122"/>
              </a:rPr>
              <a:t>From Text To Images</a:t>
            </a:r>
            <a:r>
              <a:rPr lang="zh-CN" altLang="en-US" sz="2800" b="1" dirty="0">
                <a:latin typeface="华文新魏" pitchFamily="2" charset="-122"/>
                <a:ea typeface="华文新魏" pitchFamily="2" charset="-122"/>
              </a:rPr>
              <a:t>：基于语言描述的图像合成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8792" y="6152728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华文新魏" pitchFamily="2" charset="-122"/>
                <a:ea typeface="华文新魏" pitchFamily="2" charset="-122"/>
              </a:rPr>
              <a:t>ICML2016-Generative Adversarial Text to Image Synthesis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dingwei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81075"/>
            <a:ext cx="2303463" cy="213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9" name="Picture 3" descr="chepaiqingxiejiaozhe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400" y="1052513"/>
            <a:ext cx="2232025" cy="206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80" name="Picture 4" descr="chepaizifufeng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1109663"/>
            <a:ext cx="2159000" cy="1887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1125" name="Rectangle 5"/>
          <p:cNvSpPr>
            <a:spLocks noChangeArrowheads="1"/>
          </p:cNvSpPr>
          <p:nvPr/>
        </p:nvSpPr>
        <p:spPr bwMode="auto">
          <a:xfrm>
            <a:off x="179388" y="188913"/>
            <a:ext cx="8642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字母与数字识别</a:t>
            </a:r>
          </a:p>
        </p:txBody>
      </p:sp>
      <p:pic>
        <p:nvPicPr>
          <p:cNvPr id="5018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225" y="3357563"/>
            <a:ext cx="4895850" cy="3328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18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57563"/>
            <a:ext cx="3914775" cy="330200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4149725"/>
            <a:ext cx="8401050" cy="2508250"/>
          </a:xfrm>
          <a:prstGeom prst="rect">
            <a:avLst/>
          </a:prstGeom>
          <a:noFill/>
          <a:ln w="28575">
            <a:solidFill>
              <a:srgbClr val="33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476250"/>
            <a:ext cx="5113337" cy="3322638"/>
          </a:xfrm>
          <a:prstGeom prst="rect">
            <a:avLst/>
          </a:prstGeom>
          <a:noFill/>
          <a:ln w="28575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484313"/>
            <a:ext cx="3048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2149" name="Rectangle 5"/>
          <p:cNvSpPr>
            <a:spLocks noChangeArrowheads="1"/>
          </p:cNvSpPr>
          <p:nvPr/>
        </p:nvSpPr>
        <p:spPr bwMode="auto">
          <a:xfrm>
            <a:off x="250825" y="188913"/>
            <a:ext cx="8642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en-US" altLang="zh-CN" sz="2800" b="1" i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Car Detection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08050"/>
            <a:ext cx="8208963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781300"/>
            <a:ext cx="8135938" cy="3065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7268" name="Rectangle 4"/>
          <p:cNvSpPr>
            <a:spLocks noChangeArrowheads="1"/>
          </p:cNvSpPr>
          <p:nvPr/>
        </p:nvSpPr>
        <p:spPr bwMode="auto">
          <a:xfrm>
            <a:off x="179388" y="188913"/>
            <a:ext cx="8642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行人检测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476250"/>
            <a:ext cx="7634287" cy="3643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57563"/>
            <a:ext cx="3046412" cy="331152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4197" name="Rectangle 5"/>
          <p:cNvSpPr>
            <a:spLocks noChangeArrowheads="1"/>
          </p:cNvSpPr>
          <p:nvPr/>
        </p:nvSpPr>
        <p:spPr bwMode="auto">
          <a:xfrm>
            <a:off x="0" y="0"/>
            <a:ext cx="2928938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ctr">
              <a:defRPr/>
            </a:pPr>
            <a:r>
              <a:rPr kumimoji="0" lang="en-US" altLang="zh-C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黑体" pitchFamily="49" charset="-122"/>
              </a:rPr>
              <a:t>Face Detection</a:t>
            </a:r>
          </a:p>
        </p:txBody>
      </p:sp>
      <p:sp>
        <p:nvSpPr>
          <p:cNvPr id="264198" name="Text Box 6"/>
          <p:cNvSpPr txBox="1">
            <a:spLocks noChangeArrowheads="1"/>
          </p:cNvSpPr>
          <p:nvPr/>
        </p:nvSpPr>
        <p:spPr bwMode="auto">
          <a:xfrm>
            <a:off x="323850" y="692150"/>
            <a:ext cx="611188" cy="11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eaVert" lIns="92075" tIns="46038" rIns="92075" bIns="46038">
            <a:spAutoFit/>
          </a:bodyPr>
          <a:lstStyle/>
          <a:p>
            <a:pPr algn="ctr">
              <a:spcBef>
                <a:spcPct val="50000"/>
              </a:spcBef>
              <a:defRPr/>
            </a:pPr>
            <a:endParaRPr kumimoji="0" lang="zh-CN" altLang="zh-CN" sz="2800" b="1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ChangeArrowheads="1"/>
          </p:cNvSpPr>
          <p:nvPr/>
        </p:nvSpPr>
        <p:spPr bwMode="auto">
          <a:xfrm>
            <a:off x="179388" y="188913"/>
            <a:ext cx="86423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基于生物特征的模式识别</a:t>
            </a:r>
          </a:p>
          <a:p>
            <a:pPr algn="just">
              <a:defRPr/>
            </a:pPr>
            <a:r>
              <a:rPr kumimoji="0" lang="zh-CN" altLang="en-US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声音、人脸、虹膜、指纹、掌纹、步态</a:t>
            </a:r>
            <a:r>
              <a:rPr kumimoji="0" lang="en-US" altLang="zh-C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,</a:t>
            </a:r>
            <a:r>
              <a:rPr kumimoji="0" lang="en-US" altLang="zh-CN" sz="2800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/>
                <a:ea typeface="华文新魏" pitchFamily="2" charset="-122"/>
              </a:rPr>
              <a:t>…</a:t>
            </a:r>
            <a:endParaRPr kumimoji="0" lang="en-US" altLang="zh-CN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>
              <a:defRPr/>
            </a:pPr>
            <a:endParaRPr kumimoji="0" lang="en-US" altLang="zh-CN" sz="2800" b="1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kumimoji="0" lang="zh-CN" altLang="en-US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指纹识别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412776"/>
            <a:ext cx="5688632" cy="5123403"/>
          </a:xfrm>
          <a:prstGeom prst="rect">
            <a:avLst/>
          </a:prstGeom>
          <a:noFill/>
          <a:ln w="9525">
            <a:solidFill>
              <a:srgbClr val="00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ChangeArrowheads="1"/>
          </p:cNvSpPr>
          <p:nvPr/>
        </p:nvSpPr>
        <p:spPr bwMode="auto">
          <a:xfrm>
            <a:off x="250825" y="188913"/>
            <a:ext cx="864235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spAutoFit/>
          </a:bodyPr>
          <a:lstStyle/>
          <a:p>
            <a:pPr algn="just">
              <a:defRPr/>
            </a:pPr>
            <a:r>
              <a:rPr kumimoji="0" lang="en-US" altLang="zh-CN" sz="2800" b="1" i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49" charset="-122"/>
              </a:rPr>
              <a:t>Face Recognition</a:t>
            </a:r>
          </a:p>
        </p:txBody>
      </p:sp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2348880"/>
            <a:ext cx="4968106" cy="439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692150"/>
            <a:ext cx="8424863" cy="155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第一章 绪论</a:t>
            </a: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685800" y="1268413"/>
            <a:ext cx="7772400" cy="3500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  <a:r>
              <a:rPr kumimoji="0" lang="en-US" altLang="zh-CN" sz="3200" b="1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1.1	</a:t>
            </a:r>
            <a:r>
              <a:rPr kumimoji="0" lang="zh-CN" altLang="en-US" sz="3200" b="1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什么是数字图像处理</a:t>
            </a:r>
            <a:endParaRPr kumimoji="0" lang="zh-CN" altLang="en-US" sz="32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1.2	</a:t>
            </a:r>
            <a:r>
              <a:rPr kumimoji="0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数字图像处理起源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1.3	</a:t>
            </a:r>
            <a:r>
              <a:rPr kumimoji="0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数字图像处理的应用领域</a:t>
            </a:r>
            <a:endParaRPr kumimoji="0" lang="zh-CN" altLang="en-US" sz="3200" b="1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1.4	</a:t>
            </a:r>
            <a:r>
              <a:rPr kumimoji="0" lang="zh-CN" altLang="en-US" sz="3200" b="1" u="sng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数字图像处理基本步骤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1.5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图像处理系统的组成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0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3" grpId="0" autoUpdateAnimBg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7" name="Group 2"/>
          <p:cNvGrpSpPr>
            <a:grpSpLocks/>
          </p:cNvGrpSpPr>
          <p:nvPr/>
        </p:nvGrpSpPr>
        <p:grpSpPr bwMode="auto">
          <a:xfrm>
            <a:off x="179388" y="260350"/>
            <a:ext cx="8785225" cy="6046788"/>
            <a:chOff x="113" y="164"/>
            <a:chExt cx="5534" cy="3809"/>
          </a:xfrm>
        </p:grpSpPr>
        <p:sp>
          <p:nvSpPr>
            <p:cNvPr id="305155" name="Rectangle 3"/>
            <p:cNvSpPr>
              <a:spLocks noChangeArrowheads="1"/>
            </p:cNvSpPr>
            <p:nvPr/>
          </p:nvSpPr>
          <p:spPr bwMode="auto">
            <a:xfrm>
              <a:off x="113" y="164"/>
              <a:ext cx="5472" cy="7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FFFF00"/>
                </a:buClr>
                <a:buFont typeface="Wingdings" pitchFamily="2" charset="2"/>
                <a:buNone/>
                <a:defRPr/>
              </a:pPr>
              <a:r>
                <a:rPr kumimoji="0" lang="en-US" altLang="zh-CN" sz="28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(1)</a:t>
              </a:r>
              <a:r>
                <a:rPr kumimoji="0" lang="zh-CN" altLang="zh-CN" sz="28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图像</a:t>
              </a:r>
              <a:r>
                <a:rPr kumimoji="0" lang="zh-CN" altLang="en-US" sz="28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处理系统的三个主要层次</a:t>
              </a:r>
            </a:p>
            <a:p>
              <a:pPr eaLnBrk="0" hangingPunct="0">
                <a:spcBef>
                  <a:spcPct val="50000"/>
                </a:spcBef>
                <a:buClr>
                  <a:srgbClr val="FFFF00"/>
                </a:buClr>
                <a:buFont typeface="Wingdings" pitchFamily="2" charset="2"/>
                <a:buNone/>
                <a:defRPr/>
              </a:pPr>
              <a:r>
                <a:rPr kumimoji="0" lang="zh-CN" altLang="en-US" sz="2800" b="1">
                  <a:solidFill>
                    <a:schemeClr val="tx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   </a:t>
              </a:r>
              <a:r>
                <a:rPr kumimoji="0" lang="zh-CN" altLang="zh-CN" sz="2800" b="1">
                  <a:solidFill>
                    <a:schemeClr val="accent2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图像处理、图像分析、图像理解</a:t>
              </a:r>
              <a:endParaRPr kumimoji="0"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endParaRPr>
            </a:p>
          </p:txBody>
        </p:sp>
        <p:sp>
          <p:nvSpPr>
            <p:cNvPr id="57349" name="Rectangle 4"/>
            <p:cNvSpPr>
              <a:spLocks noChangeArrowheads="1"/>
            </p:cNvSpPr>
            <p:nvPr/>
          </p:nvSpPr>
          <p:spPr bwMode="auto">
            <a:xfrm>
              <a:off x="223" y="1525"/>
              <a:ext cx="54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buClr>
                  <a:srgbClr val="FFFF00"/>
                </a:buClr>
                <a:buFont typeface="Wingdings" pitchFamily="2" charset="2"/>
                <a:buNone/>
              </a:pPr>
              <a:r>
                <a:rPr kumimoji="0" lang="zh-CN" altLang="zh-CN">
                  <a:solidFill>
                    <a:schemeClr val="tx2"/>
                  </a:solidFill>
                  <a:latin typeface="华文新魏" pitchFamily="2" charset="-122"/>
                  <a:ea typeface="华文新魏" pitchFamily="2" charset="-122"/>
                  <a:sym typeface="Wingdings" pitchFamily="2" charset="2"/>
                </a:rPr>
                <a:t>三者关系：</a:t>
              </a:r>
              <a:endParaRPr kumimoji="0" lang="zh-CN" altLang="zh-CN" b="1" u="sng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endParaRPr>
            </a:p>
          </p:txBody>
        </p:sp>
        <p:grpSp>
          <p:nvGrpSpPr>
            <p:cNvPr id="57350" name="Group 5"/>
            <p:cNvGrpSpPr>
              <a:grpSpLocks/>
            </p:cNvGrpSpPr>
            <p:nvPr/>
          </p:nvGrpSpPr>
          <p:grpSpPr bwMode="auto">
            <a:xfrm>
              <a:off x="1471" y="2053"/>
              <a:ext cx="2016" cy="1920"/>
              <a:chOff x="480" y="2256"/>
              <a:chExt cx="2016" cy="1920"/>
            </a:xfrm>
          </p:grpSpPr>
          <p:sp>
            <p:nvSpPr>
              <p:cNvPr id="57366" name="Rectangle 6"/>
              <p:cNvSpPr>
                <a:spLocks noChangeArrowheads="1"/>
              </p:cNvSpPr>
              <p:nvPr/>
            </p:nvSpPr>
            <p:spPr bwMode="auto">
              <a:xfrm>
                <a:off x="768" y="2304"/>
                <a:ext cx="14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图像理解</a:t>
                </a:r>
              </a:p>
            </p:txBody>
          </p:sp>
          <p:sp>
            <p:nvSpPr>
              <p:cNvPr id="57367" name="Rectangle 7"/>
              <p:cNvSpPr>
                <a:spLocks noChangeArrowheads="1"/>
              </p:cNvSpPr>
              <p:nvPr/>
            </p:nvSpPr>
            <p:spPr bwMode="auto">
              <a:xfrm>
                <a:off x="768" y="3744"/>
                <a:ext cx="14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图像处理</a:t>
                </a:r>
              </a:p>
            </p:txBody>
          </p:sp>
          <p:sp>
            <p:nvSpPr>
              <p:cNvPr id="57368" name="Rectangle 8"/>
              <p:cNvSpPr>
                <a:spLocks noChangeArrowheads="1"/>
              </p:cNvSpPr>
              <p:nvPr/>
            </p:nvSpPr>
            <p:spPr bwMode="auto">
              <a:xfrm>
                <a:off x="768" y="3024"/>
                <a:ext cx="1440" cy="336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rgbClr val="00008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lang="zh-CN" altLang="en-US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图像分析</a:t>
                </a:r>
              </a:p>
            </p:txBody>
          </p:sp>
          <p:sp>
            <p:nvSpPr>
              <p:cNvPr id="57369" name="Rectangle 9"/>
              <p:cNvSpPr>
                <a:spLocks noChangeArrowheads="1"/>
              </p:cNvSpPr>
              <p:nvPr/>
            </p:nvSpPr>
            <p:spPr bwMode="auto">
              <a:xfrm>
                <a:off x="480" y="2256"/>
                <a:ext cx="2016" cy="1920"/>
              </a:xfrm>
              <a:prstGeom prst="rect">
                <a:avLst/>
              </a:prstGeom>
              <a:noFill/>
              <a:ln w="38100">
                <a:solidFill>
                  <a:srgbClr val="000080"/>
                </a:solidFill>
                <a:prstDash val="sysDot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7370" name="Line 10"/>
              <p:cNvSpPr>
                <a:spLocks noChangeShapeType="1"/>
              </p:cNvSpPr>
              <p:nvPr/>
            </p:nvSpPr>
            <p:spPr bwMode="auto">
              <a:xfrm>
                <a:off x="1152" y="2640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1" name="Line 11"/>
              <p:cNvSpPr>
                <a:spLocks noChangeShapeType="1"/>
              </p:cNvSpPr>
              <p:nvPr/>
            </p:nvSpPr>
            <p:spPr bwMode="auto">
              <a:xfrm>
                <a:off x="1152" y="3360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2" name="Line 12"/>
              <p:cNvSpPr>
                <a:spLocks noChangeShapeType="1"/>
              </p:cNvSpPr>
              <p:nvPr/>
            </p:nvSpPr>
            <p:spPr bwMode="auto">
              <a:xfrm flipV="1">
                <a:off x="1632" y="2640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3" name="Line 13"/>
              <p:cNvSpPr>
                <a:spLocks noChangeShapeType="1"/>
              </p:cNvSpPr>
              <p:nvPr/>
            </p:nvSpPr>
            <p:spPr bwMode="auto">
              <a:xfrm flipV="1">
                <a:off x="1632" y="3360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4" name="Line 14"/>
              <p:cNvSpPr>
                <a:spLocks noChangeShapeType="1"/>
              </p:cNvSpPr>
              <p:nvPr/>
            </p:nvSpPr>
            <p:spPr bwMode="auto">
              <a:xfrm>
                <a:off x="2208" y="393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5" name="Line 15"/>
              <p:cNvSpPr>
                <a:spLocks noChangeShapeType="1"/>
              </p:cNvSpPr>
              <p:nvPr/>
            </p:nvSpPr>
            <p:spPr bwMode="auto">
              <a:xfrm flipV="1">
                <a:off x="2400" y="2496"/>
                <a:ext cx="0" cy="144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6" name="Line 16"/>
              <p:cNvSpPr>
                <a:spLocks noChangeShapeType="1"/>
              </p:cNvSpPr>
              <p:nvPr/>
            </p:nvSpPr>
            <p:spPr bwMode="auto">
              <a:xfrm flipH="1">
                <a:off x="2208" y="24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7" name="Line 17"/>
              <p:cNvSpPr>
                <a:spLocks noChangeShapeType="1"/>
              </p:cNvSpPr>
              <p:nvPr/>
            </p:nvSpPr>
            <p:spPr bwMode="auto">
              <a:xfrm>
                <a:off x="576" y="249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8" name="Line 18"/>
              <p:cNvSpPr>
                <a:spLocks noChangeShapeType="1"/>
              </p:cNvSpPr>
              <p:nvPr/>
            </p:nvSpPr>
            <p:spPr bwMode="auto">
              <a:xfrm flipV="1">
                <a:off x="576" y="2496"/>
                <a:ext cx="0" cy="144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79" name="Line 19"/>
              <p:cNvSpPr>
                <a:spLocks noChangeShapeType="1"/>
              </p:cNvSpPr>
              <p:nvPr/>
            </p:nvSpPr>
            <p:spPr bwMode="auto">
              <a:xfrm>
                <a:off x="576" y="3936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8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7351" name="Line 20"/>
            <p:cNvSpPr>
              <a:spLocks noChangeShapeType="1"/>
            </p:cNvSpPr>
            <p:nvPr/>
          </p:nvSpPr>
          <p:spPr bwMode="auto">
            <a:xfrm flipV="1">
              <a:off x="1135" y="2053"/>
              <a:ext cx="0" cy="1776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2" name="Text Box 21"/>
            <p:cNvSpPr txBox="1">
              <a:spLocks noChangeArrowheads="1"/>
            </p:cNvSpPr>
            <p:nvPr/>
          </p:nvSpPr>
          <p:spPr bwMode="auto">
            <a:xfrm>
              <a:off x="847" y="2053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华文新魏" pitchFamily="2" charset="-122"/>
                  <a:ea typeface="华文新魏" pitchFamily="2" charset="-122"/>
                </a:rPr>
                <a:t>高</a:t>
              </a:r>
            </a:p>
          </p:txBody>
        </p:sp>
        <p:sp>
          <p:nvSpPr>
            <p:cNvPr id="57353" name="Text Box 22"/>
            <p:cNvSpPr txBox="1">
              <a:spLocks noChangeArrowheads="1"/>
            </p:cNvSpPr>
            <p:nvPr/>
          </p:nvSpPr>
          <p:spPr bwMode="auto">
            <a:xfrm>
              <a:off x="847" y="363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accent2"/>
                  </a:solidFill>
                  <a:latin typeface="华文新魏" pitchFamily="2" charset="-122"/>
                  <a:ea typeface="华文新魏" pitchFamily="2" charset="-122"/>
                </a:rPr>
                <a:t>低</a:t>
              </a:r>
            </a:p>
          </p:txBody>
        </p:sp>
        <p:sp>
          <p:nvSpPr>
            <p:cNvPr id="57354" name="Text Box 23"/>
            <p:cNvSpPr txBox="1">
              <a:spLocks noChangeArrowheads="1"/>
            </p:cNvSpPr>
            <p:nvPr/>
          </p:nvSpPr>
          <p:spPr bwMode="auto">
            <a:xfrm>
              <a:off x="847" y="2581"/>
              <a:ext cx="28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accent2"/>
                  </a:solidFill>
                  <a:latin typeface="华文新魏" pitchFamily="2" charset="-122"/>
                  <a:ea typeface="华文新魏" pitchFamily="2" charset="-122"/>
                </a:rPr>
                <a:t>抽象程度</a:t>
              </a:r>
            </a:p>
          </p:txBody>
        </p:sp>
        <p:sp>
          <p:nvSpPr>
            <p:cNvPr id="57355" name="Text Box 24"/>
            <p:cNvSpPr txBox="1">
              <a:spLocks noChangeArrowheads="1"/>
            </p:cNvSpPr>
            <p:nvPr/>
          </p:nvSpPr>
          <p:spPr bwMode="auto">
            <a:xfrm>
              <a:off x="1135" y="2581"/>
              <a:ext cx="288" cy="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accent2"/>
                  </a:solidFill>
                  <a:latin typeface="华文新魏" pitchFamily="2" charset="-122"/>
                  <a:ea typeface="华文新魏" pitchFamily="2" charset="-122"/>
                </a:rPr>
                <a:t>语义层次</a:t>
              </a:r>
            </a:p>
          </p:txBody>
        </p:sp>
        <p:sp>
          <p:nvSpPr>
            <p:cNvPr id="57356" name="Line 25"/>
            <p:cNvSpPr>
              <a:spLocks noChangeShapeType="1"/>
            </p:cNvSpPr>
            <p:nvPr/>
          </p:nvSpPr>
          <p:spPr bwMode="auto">
            <a:xfrm>
              <a:off x="4735" y="2005"/>
              <a:ext cx="0" cy="1872"/>
            </a:xfrm>
            <a:prstGeom prst="line">
              <a:avLst/>
            </a:prstGeom>
            <a:noFill/>
            <a:ln w="38100">
              <a:solidFill>
                <a:srgbClr val="00008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357" name="Text Box 26"/>
            <p:cNvSpPr txBox="1">
              <a:spLocks noChangeArrowheads="1"/>
            </p:cNvSpPr>
            <p:nvPr/>
          </p:nvSpPr>
          <p:spPr bwMode="auto">
            <a:xfrm>
              <a:off x="4447" y="2053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latin typeface="华文新魏" pitchFamily="2" charset="-122"/>
                  <a:ea typeface="华文新魏" pitchFamily="2" charset="-122"/>
                </a:rPr>
                <a:t>小</a:t>
              </a:r>
            </a:p>
          </p:txBody>
        </p:sp>
        <p:sp>
          <p:nvSpPr>
            <p:cNvPr id="57358" name="Text Box 27"/>
            <p:cNvSpPr txBox="1">
              <a:spLocks noChangeArrowheads="1"/>
            </p:cNvSpPr>
            <p:nvPr/>
          </p:nvSpPr>
          <p:spPr bwMode="auto">
            <a:xfrm>
              <a:off x="4447" y="3637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b="1">
                  <a:solidFill>
                    <a:schemeClr val="tx2"/>
                  </a:solidFill>
                  <a:latin typeface="华文新魏" pitchFamily="2" charset="-122"/>
                  <a:ea typeface="华文新魏" pitchFamily="2" charset="-122"/>
                </a:rPr>
                <a:t>大</a:t>
              </a:r>
            </a:p>
          </p:txBody>
        </p:sp>
        <p:sp>
          <p:nvSpPr>
            <p:cNvPr id="57359" name="Text Box 28"/>
            <p:cNvSpPr txBox="1">
              <a:spLocks noChangeArrowheads="1"/>
            </p:cNvSpPr>
            <p:nvPr/>
          </p:nvSpPr>
          <p:spPr bwMode="auto">
            <a:xfrm>
              <a:off x="4447" y="2581"/>
              <a:ext cx="288" cy="5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chemeClr val="tx2"/>
                  </a:solidFill>
                  <a:latin typeface="华文新魏" pitchFamily="2" charset="-122"/>
                  <a:ea typeface="华文新魏" pitchFamily="2" charset="-122"/>
                </a:rPr>
                <a:t>数据量</a:t>
              </a:r>
            </a:p>
          </p:txBody>
        </p:sp>
        <p:grpSp>
          <p:nvGrpSpPr>
            <p:cNvPr id="57360" name="Group 29"/>
            <p:cNvGrpSpPr>
              <a:grpSpLocks/>
            </p:cNvGrpSpPr>
            <p:nvPr/>
          </p:nvGrpSpPr>
          <p:grpSpPr bwMode="auto">
            <a:xfrm>
              <a:off x="3439" y="2053"/>
              <a:ext cx="864" cy="1824"/>
              <a:chOff x="3936" y="2304"/>
              <a:chExt cx="864" cy="1824"/>
            </a:xfrm>
          </p:grpSpPr>
          <p:sp>
            <p:nvSpPr>
              <p:cNvPr id="57361" name="Text Box 30"/>
              <p:cNvSpPr txBox="1">
                <a:spLocks noChangeArrowheads="1"/>
              </p:cNvSpPr>
              <p:nvPr/>
            </p:nvSpPr>
            <p:spPr bwMode="auto">
              <a:xfrm>
                <a:off x="3936" y="2352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en-US" altLang="zh-CN" b="1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 </a:t>
                </a:r>
                <a:r>
                  <a:rPr lang="zh-CN" altLang="en-US" b="1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符号</a:t>
                </a:r>
              </a:p>
            </p:txBody>
          </p:sp>
          <p:sp>
            <p:nvSpPr>
              <p:cNvPr id="57362" name="Text Box 31"/>
              <p:cNvSpPr txBox="1">
                <a:spLocks noChangeArrowheads="1"/>
              </p:cNvSpPr>
              <p:nvPr/>
            </p:nvSpPr>
            <p:spPr bwMode="auto">
              <a:xfrm>
                <a:off x="3984" y="3072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目标</a:t>
                </a:r>
              </a:p>
            </p:txBody>
          </p:sp>
          <p:sp>
            <p:nvSpPr>
              <p:cNvPr id="57363" name="Text Box 32"/>
              <p:cNvSpPr txBox="1">
                <a:spLocks noChangeArrowheads="1"/>
              </p:cNvSpPr>
              <p:nvPr/>
            </p:nvSpPr>
            <p:spPr bwMode="auto">
              <a:xfrm>
                <a:off x="4032" y="3840"/>
                <a:ext cx="57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b="1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像素</a:t>
                </a:r>
              </a:p>
            </p:txBody>
          </p:sp>
          <p:sp>
            <p:nvSpPr>
              <p:cNvPr id="57364" name="Line 33"/>
              <p:cNvSpPr>
                <a:spLocks noChangeShapeType="1"/>
              </p:cNvSpPr>
              <p:nvPr/>
            </p:nvSpPr>
            <p:spPr bwMode="auto">
              <a:xfrm>
                <a:off x="4512" y="2304"/>
                <a:ext cx="0" cy="1776"/>
              </a:xfrm>
              <a:prstGeom prst="line">
                <a:avLst/>
              </a:prstGeom>
              <a:noFill/>
              <a:ln w="38100">
                <a:solidFill>
                  <a:schemeClr val="bg1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7365" name="Text Box 34"/>
              <p:cNvSpPr txBox="1">
                <a:spLocks noChangeArrowheads="1"/>
              </p:cNvSpPr>
              <p:nvPr/>
            </p:nvSpPr>
            <p:spPr bwMode="auto">
              <a:xfrm>
                <a:off x="4512" y="2688"/>
                <a:ext cx="288" cy="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800" b="1">
                    <a:solidFill>
                      <a:schemeClr val="tx2"/>
                    </a:solidFill>
                    <a:latin typeface="华文新魏" pitchFamily="2" charset="-122"/>
                    <a:ea typeface="华文新魏" pitchFamily="2" charset="-122"/>
                  </a:rPr>
                  <a:t>操作对象</a:t>
                </a:r>
              </a:p>
            </p:txBody>
          </p:sp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6" name="Rectangle 4"/>
          <p:cNvSpPr>
            <a:spLocks noChangeArrowheads="1"/>
          </p:cNvSpPr>
          <p:nvPr/>
        </p:nvSpPr>
        <p:spPr bwMode="auto">
          <a:xfrm>
            <a:off x="250825" y="260350"/>
            <a:ext cx="8569325" cy="65864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3200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数字图像处理的相关领域</a:t>
            </a:r>
            <a:endParaRPr lang="en-US" altLang="zh-CN" sz="3200" b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defRPr/>
            </a:pPr>
            <a:endParaRPr lang="zh-CN" altLang="en-US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图像处理   </a:t>
            </a: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image  processing </a:t>
            </a:r>
          </a:p>
          <a:p>
            <a:pPr>
              <a:defRPr/>
            </a:pP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计算机视觉   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computer vision</a:t>
            </a:r>
          </a:p>
          <a:p>
            <a:pPr>
              <a:defRPr/>
            </a:pP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基于内容的图像、视频检索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           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content-based image/video retrieval</a:t>
            </a:r>
          </a:p>
          <a:p>
            <a:pPr>
              <a:buFont typeface="Wingdings" pitchFamily="2" charset="2"/>
              <a:buNone/>
              <a:defRPr/>
            </a:pP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  <a:defRPr/>
            </a:pP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 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图像分类</a:t>
            </a:r>
            <a:r>
              <a:rPr lang="en-US" altLang="zh-CN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目标识别</a:t>
            </a:r>
            <a:r>
              <a:rPr lang="en-US" altLang="zh-CN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目标检测</a:t>
            </a:r>
            <a:r>
              <a:rPr lang="en-US" altLang="zh-CN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图像理解 </a:t>
            </a:r>
            <a:r>
              <a:rPr lang="en-US" altLang="zh-CN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…</a:t>
            </a:r>
          </a:p>
          <a:p>
            <a:pPr>
              <a:defRPr/>
            </a:pPr>
            <a:r>
              <a:rPr lang="zh-CN" altLang="en-US" sz="2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</a:p>
          <a:p>
            <a:pPr>
              <a:buFont typeface="Wingdings" pitchFamily="2" charset="2"/>
              <a:buNone/>
              <a:defRPr/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 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image classification/object recognition</a:t>
            </a:r>
          </a:p>
          <a:p>
            <a:pPr>
              <a:defRPr/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人脸识别、指纹识别、掌纹识别、虹膜识别</a:t>
            </a:r>
          </a:p>
          <a:p>
            <a:pPr>
              <a:defRPr/>
            </a:pP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图像分类、图像和视频的语义概念检测、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……</a:t>
            </a:r>
          </a:p>
          <a:p>
            <a:pPr>
              <a:defRPr/>
            </a:pP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/>
              <a:ea typeface="华文新魏" pitchFamily="2" charset="-122"/>
            </a:endParaRPr>
          </a:p>
          <a:p>
            <a:pPr>
              <a:defRPr/>
            </a:pP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image caption   </a:t>
            </a: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计算机视觉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+</a:t>
            </a: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机器学习</a:t>
            </a:r>
            <a:r>
              <a:rPr lang="en-US" altLang="zh-CN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+</a:t>
            </a:r>
            <a:r>
              <a:rPr lang="zh-CN" alt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/>
                <a:ea typeface="华文新魏" pitchFamily="2" charset="-122"/>
              </a:rPr>
              <a:t>自然语言理解</a:t>
            </a:r>
            <a:endParaRPr lang="en-US" altLang="zh-CN" sz="2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ChangeArrowheads="1"/>
          </p:cNvSpPr>
          <p:nvPr/>
        </p:nvSpPr>
        <p:spPr bwMode="auto">
          <a:xfrm>
            <a:off x="179388" y="188913"/>
            <a:ext cx="86868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图像处理</a:t>
            </a:r>
            <a:r>
              <a:rPr kumimoji="0" lang="en-US" altLang="zh-CN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--	</a:t>
            </a:r>
            <a:r>
              <a:rPr kumimoji="0" lang="zh-CN" altLang="en-US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图像到图像的变换。像素级的处理</a:t>
            </a: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。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      	</a:t>
            </a:r>
            <a:r>
              <a:rPr kumimoji="0" lang="zh-CN" altLang="en-US" sz="28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图像的几何变换（几何校正）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           灰度变换、噪声抑制、图像的锐化；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           图像的编码与传送；图像合成；</a:t>
            </a:r>
            <a:r>
              <a:rPr kumimoji="0" lang="en-US" altLang="zh-CN" sz="2800" dirty="0">
                <a:solidFill>
                  <a:schemeClr val="tx2"/>
                </a:solidFill>
                <a:latin typeface="Lucida Sans" pitchFamily="34" charset="0"/>
                <a:ea typeface="华文新魏" pitchFamily="2" charset="-122"/>
                <a:sym typeface="Wingdings" pitchFamily="2" charset="2"/>
              </a:rPr>
              <a:t>…</a:t>
            </a:r>
            <a:endParaRPr kumimoji="0" lang="en-US" altLang="zh-CN" sz="28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图像分析</a:t>
            </a:r>
            <a:r>
              <a:rPr kumimoji="0" lang="en-US" altLang="zh-CN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--	</a:t>
            </a:r>
            <a:r>
              <a:rPr kumimoji="0" lang="zh-CN" altLang="en-US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图像到数据的过程。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如：获取、描述图像的客观信息</a:t>
            </a:r>
            <a:endParaRPr kumimoji="0" lang="en-US" altLang="zh-CN" sz="2800" b="1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endParaRPr kumimoji="0" lang="en-US" altLang="zh-CN" sz="2800" b="1" dirty="0">
              <a:solidFill>
                <a:schemeClr val="accent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图像理解</a:t>
            </a:r>
            <a:r>
              <a:rPr kumimoji="0" lang="en-US" altLang="zh-CN" sz="2800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--	</a:t>
            </a:r>
            <a:r>
              <a:rPr kumimoji="0" lang="zh-CN" altLang="en-US" sz="2800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基于图像分析，研究图像各目标间联系，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</a:pPr>
            <a:r>
              <a:rPr kumimoji="0" lang="zh-CN" altLang="en-US" sz="2800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       	最终完成场景的语义解释。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ChangeArrowheads="1"/>
          </p:cNvSpPr>
          <p:nvPr/>
        </p:nvSpPr>
        <p:spPr bwMode="auto">
          <a:xfrm>
            <a:off x="250825" y="260350"/>
            <a:ext cx="8686800" cy="5940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(2)</a:t>
            </a:r>
            <a:r>
              <a:rPr kumimoji="0" lang="zh-CN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图像处理与其它学科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关系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</a:t>
            </a:r>
            <a:r>
              <a:rPr kumimoji="0"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计算机图形学</a:t>
            </a:r>
            <a:endParaRPr kumimoji="0" lang="zh-CN" altLang="en-US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</a:t>
            </a:r>
            <a:r>
              <a:rPr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用计算机将由概念或数学模型表示的物体（不是实物）进行处理，并显示成图像。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非图像形式的数据信息图（逼真的图像）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endParaRPr kumimoji="0" lang="zh-CN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</a:t>
            </a:r>
            <a:r>
              <a:rPr kumimoji="0" lang="zh-CN" altLang="en-US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机器学习</a:t>
            </a:r>
            <a:r>
              <a:rPr kumimoji="0"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</a:t>
            </a:r>
            <a:r>
              <a:rPr kumimoji="0" lang="zh-CN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模式识别</a:t>
            </a:r>
            <a:r>
              <a:rPr kumimoji="0" lang="en-US" altLang="zh-CN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)</a:t>
            </a:r>
            <a:r>
              <a:rPr kumimoji="0" lang="zh-CN" altLang="en-US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</a:t>
            </a:r>
            <a:r>
              <a:rPr kumimoji="0" lang="zh-CN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图像数据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抽象描述（符号、语义）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endParaRPr kumimoji="0" lang="zh-CN" altLang="zh-CN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</a:t>
            </a:r>
            <a:r>
              <a:rPr kumimoji="0" lang="zh-CN" altLang="zh-CN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计算机视觉</a:t>
            </a:r>
            <a:r>
              <a:rPr kumimoji="0" lang="zh-CN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</a:t>
            </a:r>
            <a:r>
              <a:rPr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研究模拟人眼功能的理解自然景物的系统。</a:t>
            </a:r>
          </a:p>
          <a:p>
            <a:pPr eaLnBrk="0" hangingPunct="0">
              <a:spcBef>
                <a:spcPct val="5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                </a:t>
            </a:r>
            <a:r>
              <a:rPr kumimoji="0" lang="zh-CN" altLang="zh-CN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图像数据</a:t>
            </a:r>
            <a:r>
              <a:rPr kumimoji="0" lang="zh-CN" altLang="en-US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二维、三维模型近似人体视觉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2"/>
          <p:cNvSpPr>
            <a:spLocks noChangeArrowheads="1"/>
          </p:cNvSpPr>
          <p:nvPr/>
        </p:nvSpPr>
        <p:spPr bwMode="auto">
          <a:xfrm>
            <a:off x="2466975" y="1493838"/>
            <a:ext cx="1038225" cy="3206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字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像</a:t>
            </a:r>
          </a:p>
        </p:txBody>
      </p:sp>
      <p:sp>
        <p:nvSpPr>
          <p:cNvPr id="60420" name="Rectangle 3"/>
          <p:cNvSpPr>
            <a:spLocks noChangeArrowheads="1"/>
          </p:cNvSpPr>
          <p:nvPr/>
        </p:nvSpPr>
        <p:spPr bwMode="auto">
          <a:xfrm>
            <a:off x="7856538" y="1646238"/>
            <a:ext cx="1036637" cy="320675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数几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据何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模模</a:t>
            </a:r>
          </a:p>
          <a:p>
            <a:pPr algn="ctr"/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型型</a:t>
            </a:r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 flipH="1">
            <a:off x="3505200" y="2409825"/>
            <a:ext cx="4351338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>
            <a:off x="3505200" y="3784600"/>
            <a:ext cx="4351338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3" name="Line 6"/>
          <p:cNvSpPr>
            <a:spLocks noChangeShapeType="1"/>
          </p:cNvSpPr>
          <p:nvPr/>
        </p:nvSpPr>
        <p:spPr bwMode="auto">
          <a:xfrm flipH="1">
            <a:off x="1741488" y="2409825"/>
            <a:ext cx="725487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4" name="Line 7"/>
          <p:cNvSpPr>
            <a:spLocks noChangeShapeType="1"/>
          </p:cNvSpPr>
          <p:nvPr/>
        </p:nvSpPr>
        <p:spPr bwMode="auto">
          <a:xfrm>
            <a:off x="1741488" y="2409825"/>
            <a:ext cx="0" cy="1374775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5" name="Line 8"/>
          <p:cNvSpPr>
            <a:spLocks noChangeShapeType="1"/>
          </p:cNvSpPr>
          <p:nvPr/>
        </p:nvSpPr>
        <p:spPr bwMode="auto">
          <a:xfrm>
            <a:off x="1741488" y="3784600"/>
            <a:ext cx="725487" cy="0"/>
          </a:xfrm>
          <a:prstGeom prst="line">
            <a:avLst/>
          </a:prstGeom>
          <a:noFill/>
          <a:ln w="38100">
            <a:solidFill>
              <a:srgbClr val="99CC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0426" name="Text Box 9"/>
          <p:cNvSpPr txBox="1">
            <a:spLocks noChangeArrowheads="1"/>
          </p:cNvSpPr>
          <p:nvPr/>
        </p:nvSpPr>
        <p:spPr bwMode="auto">
          <a:xfrm>
            <a:off x="3419475" y="1628775"/>
            <a:ext cx="453707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图像生成（计算机图形学）</a:t>
            </a:r>
          </a:p>
        </p:txBody>
      </p:sp>
      <p:sp>
        <p:nvSpPr>
          <p:cNvPr id="60427" name="Text Box 10"/>
          <p:cNvSpPr txBox="1">
            <a:spLocks noChangeArrowheads="1"/>
          </p:cNvSpPr>
          <p:nvPr/>
        </p:nvSpPr>
        <p:spPr bwMode="auto">
          <a:xfrm>
            <a:off x="3727450" y="3933825"/>
            <a:ext cx="4373563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模型（特征）提取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计算机视觉、模式识别</a:t>
            </a:r>
          </a:p>
        </p:txBody>
      </p:sp>
      <p:sp>
        <p:nvSpPr>
          <p:cNvPr id="60428" name="Text Box 11"/>
          <p:cNvSpPr txBox="1">
            <a:spLocks noChangeArrowheads="1"/>
          </p:cNvSpPr>
          <p:nvPr/>
        </p:nvSpPr>
        <p:spPr bwMode="auto">
          <a:xfrm>
            <a:off x="430213" y="1341438"/>
            <a:ext cx="1252537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</a:t>
            </a: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8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图像变换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Text Box 2"/>
          <p:cNvSpPr txBox="1">
            <a:spLocks noChangeArrowheads="1"/>
          </p:cNvSpPr>
          <p:nvPr/>
        </p:nvSpPr>
        <p:spPr bwMode="auto">
          <a:xfrm>
            <a:off x="250825" y="333375"/>
            <a:ext cx="8686800" cy="599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en-US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(3) </a:t>
            </a:r>
            <a:r>
              <a:rPr kumimoji="0" lang="zh-CN" altLang="zh-CN" sz="28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图像技术</a:t>
            </a:r>
            <a:endParaRPr kumimoji="0" lang="zh-CN" altLang="en-US" sz="2800" b="1" dirty="0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26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各种与</a:t>
            </a:r>
            <a:r>
              <a:rPr kumimoji="0" lang="en-US" altLang="zh-CN" sz="26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(</a:t>
            </a:r>
            <a:r>
              <a:rPr kumimoji="0" lang="zh-CN" altLang="zh-CN" sz="26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数字</a:t>
            </a:r>
            <a:r>
              <a:rPr kumimoji="0" lang="en-US" altLang="zh-CN" sz="26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)</a:t>
            </a:r>
            <a:r>
              <a:rPr kumimoji="0" lang="zh-CN" altLang="zh-CN" sz="26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图像相关技术总称</a:t>
            </a:r>
            <a:r>
              <a:rPr kumimoji="0" lang="zh-CN" altLang="zh-CN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。</a:t>
            </a: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如： </a:t>
            </a:r>
          </a:p>
          <a:p>
            <a:pPr eaLnBrk="0" hangingPunct="0">
              <a:spcBef>
                <a:spcPct val="50000"/>
              </a:spcBef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图像的采集、获取、存储、传输、显示、输出；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图像的压缩、信息隐藏；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图像的变换、增强、恢复与重建；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图像的合成、绘制、生成；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图像的分割、特征提取与描述；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图像的集成：几何集成，如 配准、拼接；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                     信息集成，如 融合、变化检测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图像数据库的建立、检索；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图像的分类、表示和识别；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</a:t>
            </a:r>
            <a:r>
              <a:rPr kumimoji="0" lang="en-US" altLang="zh-CN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/</a:t>
            </a:r>
            <a:r>
              <a:rPr kumimoji="0" lang="zh-CN" altLang="en-US" sz="26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视频流的理解等。</a:t>
            </a:r>
            <a:endParaRPr kumimoji="0" lang="zh-CN" altLang="en-US" sz="26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274" grpId="0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第一章 绪论</a:t>
            </a:r>
          </a:p>
        </p:txBody>
      </p:sp>
      <p:sp>
        <p:nvSpPr>
          <p:cNvPr id="312323" name="Text Box 3"/>
          <p:cNvSpPr txBox="1">
            <a:spLocks noChangeArrowheads="1"/>
          </p:cNvSpPr>
          <p:nvPr/>
        </p:nvSpPr>
        <p:spPr bwMode="auto">
          <a:xfrm>
            <a:off x="685800" y="1268413"/>
            <a:ext cx="7772400" cy="2948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3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  <a:r>
              <a:rPr kumimoji="0" lang="en-US" altLang="zh-CN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1.1	</a:t>
            </a:r>
            <a:r>
              <a:rPr kumimoji="0" lang="zh-CN" altLang="en-US" sz="3200" b="1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什么是数字图像处理</a:t>
            </a:r>
            <a:endParaRPr kumimoji="0" lang="zh-CN" altLang="en-US" sz="3200" dirty="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1.2	</a:t>
            </a:r>
            <a:r>
              <a:rPr kumimoji="0" lang="zh-CN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数字图像处理起源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1.3	</a:t>
            </a:r>
            <a:r>
              <a:rPr kumimoji="0" lang="zh-CN" altLang="en-US" sz="32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数字图像处理的应用领域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1.4	</a:t>
            </a:r>
            <a:r>
              <a:rPr kumimoji="0" lang="zh-CN" altLang="en-US" sz="32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数字图像处理基本步骤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 dirty="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 u="sng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1.5	</a:t>
            </a:r>
            <a:r>
              <a:rPr kumimoji="0" lang="zh-CN" altLang="en-US" sz="3200" b="1" u="sng" dirty="0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图像处理系统的组成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2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3" grpId="0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/>
          <p:cNvSpPr>
            <a:spLocks noChangeArrowheads="1"/>
          </p:cNvSpPr>
          <p:nvPr/>
        </p:nvSpPr>
        <p:spPr bwMode="auto">
          <a:xfrm>
            <a:off x="468313" y="476250"/>
            <a:ext cx="8207375" cy="5033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defRPr/>
            </a:pPr>
            <a:r>
              <a:rPr lang="zh-CN" altLang="en-US" sz="36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图像处理系统的基本组成结构</a:t>
            </a:r>
          </a:p>
          <a:p>
            <a:pPr algn="just">
              <a:defRPr/>
            </a:pPr>
            <a:endParaRPr lang="zh-CN" altLang="en-US" sz="3600" b="1">
              <a:solidFill>
                <a:schemeClr val="accent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algn="just">
              <a:defRPr/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主要由三大部分组成</a:t>
            </a:r>
          </a:p>
          <a:p>
            <a:pPr algn="just">
              <a:defRPr/>
            </a:pPr>
            <a:endParaRPr lang="zh-CN" altLang="en-US" sz="2800">
              <a:latin typeface="华文新魏" pitchFamily="2" charset="-122"/>
              <a:ea typeface="华文新魏" pitchFamily="2" charset="-122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  </a:t>
            </a:r>
            <a:r>
              <a:rPr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图像数字化设备，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包括数码相机、数码摄像机、带照相和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/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或摄像功能的手机等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zh-CN" altLang="en-US" sz="2800">
              <a:latin typeface="华文新魏" pitchFamily="2" charset="-122"/>
              <a:ea typeface="华文新魏" pitchFamily="2" charset="-122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图像处理设备，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包括计算机和存储系统</a:t>
            </a:r>
          </a:p>
          <a:p>
            <a:pPr algn="just">
              <a:buFont typeface="Wingdings" pitchFamily="2" charset="2"/>
              <a:buChar char="Ø"/>
              <a:defRPr/>
            </a:pPr>
            <a:endParaRPr lang="zh-CN" altLang="en-US" sz="2800">
              <a:latin typeface="华文新魏" pitchFamily="2" charset="-122"/>
              <a:ea typeface="华文新魏" pitchFamily="2" charset="-122"/>
            </a:endParaRPr>
          </a:p>
          <a:p>
            <a:pPr algn="just">
              <a:buFont typeface="Wingdings" pitchFamily="2" charset="2"/>
              <a:buChar char="Ø"/>
              <a:defRPr/>
            </a:pP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图像输出设备，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包括打印机，也可以输出到</a:t>
            </a:r>
            <a:r>
              <a:rPr lang="en-US" altLang="zh-CN" sz="2800">
                <a:latin typeface="华文新魏" pitchFamily="2" charset="-122"/>
                <a:ea typeface="华文新魏" pitchFamily="2" charset="-122"/>
              </a:rPr>
              <a:t>Internet</a:t>
            </a:r>
            <a:r>
              <a:rPr lang="zh-CN" altLang="en-US" sz="2800">
                <a:latin typeface="华文新魏" pitchFamily="2" charset="-122"/>
                <a:ea typeface="华文新魏" pitchFamily="2" charset="-122"/>
              </a:rPr>
              <a:t>上的其它设备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60350"/>
            <a:ext cx="8064500" cy="541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371" name="Text Box 3"/>
          <p:cNvSpPr txBox="1">
            <a:spLocks noChangeArrowheads="1"/>
          </p:cNvSpPr>
          <p:nvPr/>
        </p:nvSpPr>
        <p:spPr bwMode="auto">
          <a:xfrm>
            <a:off x="539750" y="5949950"/>
            <a:ext cx="7561263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itchFamily="2" charset="-122"/>
              </a:rPr>
              <a:t>通用图像处理系统的组成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Grp="1"/>
          </p:cNvSpPr>
          <p:nvPr>
            <p:ph type="title"/>
          </p:nvPr>
        </p:nvSpPr>
        <p:spPr>
          <a:xfrm>
            <a:off x="857250" y="142875"/>
            <a:ext cx="7772400" cy="928688"/>
          </a:xfrm>
        </p:spPr>
        <p:txBody>
          <a:bodyPr/>
          <a:lstStyle/>
          <a:p>
            <a:r>
              <a:rPr lang="zh-CN" altLang="en-US" sz="4000" b="1">
                <a:latin typeface="华文新魏" pitchFamily="2" charset="-122"/>
                <a:ea typeface="华文新魏" pitchFamily="2" charset="-122"/>
              </a:rPr>
              <a:t>数字图像的文件存储格式</a:t>
            </a:r>
          </a:p>
        </p:txBody>
      </p:sp>
      <p:sp>
        <p:nvSpPr>
          <p:cNvPr id="65539" name="内容占位符 2"/>
          <p:cNvSpPr>
            <a:spLocks noGrp="1"/>
          </p:cNvSpPr>
          <p:nvPr>
            <p:ph idx="1"/>
          </p:nvPr>
        </p:nvSpPr>
        <p:spPr>
          <a:xfrm>
            <a:off x="357188" y="1071563"/>
            <a:ext cx="8572500" cy="41148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图像文件通常涉及两个主要部分</a:t>
            </a:r>
            <a:endParaRPr lang="en-US" altLang="zh-CN" sz="2800" b="1">
              <a:solidFill>
                <a:srgbClr val="220DBF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 文件头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--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图像信息的描述</a:t>
            </a: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     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包括图像宽度、高度、颜色信息</a:t>
            </a: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      存储顺序等</a:t>
            </a: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图像数据</a:t>
            </a:r>
            <a:r>
              <a:rPr lang="en-US" altLang="zh-CN" sz="2400">
                <a:latin typeface="华文新魏" pitchFamily="2" charset="-122"/>
                <a:ea typeface="华文新魏" pitchFamily="2" charset="-122"/>
              </a:rPr>
              <a:t>—</a:t>
            </a:r>
            <a:r>
              <a:rPr lang="zh-CN" altLang="en-US" sz="2400">
                <a:latin typeface="华文新魏" pitchFamily="2" charset="-122"/>
                <a:ea typeface="华文新魏" pitchFamily="2" charset="-122"/>
              </a:rPr>
              <a:t>按照特定顺序存储的图像</a:t>
            </a: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endParaRPr lang="en-US" altLang="zh-CN" sz="2400">
              <a:latin typeface="华文新魏" pitchFamily="2" charset="-122"/>
              <a:ea typeface="华文新魏" pitchFamily="2" charset="-122"/>
            </a:endParaRPr>
          </a:p>
          <a:p>
            <a:pPr>
              <a:buFontTx/>
              <a:buNone/>
            </a:pPr>
            <a:r>
              <a:rPr lang="zh-CN" altLang="en-US" sz="2800" b="1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常见图像文件格式</a:t>
            </a:r>
            <a:endParaRPr lang="en-US" altLang="zh-CN" sz="2800" b="1">
              <a:solidFill>
                <a:srgbClr val="220DBF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6554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1285875"/>
            <a:ext cx="2476500" cy="349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428625" y="5286375"/>
            <a:ext cx="6842125" cy="108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国际标准：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BMP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TIF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JPG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印刷：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TIF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JPG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TAG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PCX</a:t>
            </a:r>
          </a:p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互联网：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GIF</a:t>
            </a:r>
            <a:r>
              <a:rPr lang="zh-CN" altLang="en-US" kern="0" spc="200" dirty="0">
                <a:latin typeface="华文新魏" pitchFamily="2" charset="-122"/>
                <a:ea typeface="华文新魏" pitchFamily="2" charset="-122"/>
              </a:rPr>
              <a:t>、</a:t>
            </a:r>
            <a:r>
              <a:rPr lang="en-US" altLang="zh-CN" kern="0" spc="200" dirty="0">
                <a:latin typeface="华文新魏" pitchFamily="2" charset="-122"/>
                <a:ea typeface="华文新魏" pitchFamily="2" charset="-122"/>
              </a:rPr>
              <a:t>JPG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TextBox 2"/>
          <p:cNvSpPr txBox="1">
            <a:spLocks noChangeArrowheads="1"/>
          </p:cNvSpPr>
          <p:nvPr/>
        </p:nvSpPr>
        <p:spPr bwMode="auto">
          <a:xfrm>
            <a:off x="395288" y="404813"/>
            <a:ext cx="8137525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800" b="1" dirty="0">
                <a:solidFill>
                  <a:srgbClr val="220DB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itchFamily="2" charset="-122"/>
                <a:ea typeface="华文新魏" pitchFamily="2" charset="-122"/>
              </a:rPr>
              <a:t>思考题</a:t>
            </a:r>
            <a:endParaRPr lang="en-US" altLang="zh-CN" sz="2800" b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defRPr/>
            </a:pPr>
            <a:endParaRPr lang="en-US" altLang="zh-CN" sz="2800" b="1" dirty="0">
              <a:solidFill>
                <a:srgbClr val="220DB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defRPr/>
            </a:pP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 什么是图像、数字图像？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组成数字图像的基本单元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列出几种典型的图像文件格式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  <a:defRPr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理解教材</a:t>
            </a: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1.3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节不同成像方式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TextBox 2"/>
          <p:cNvSpPr txBox="1">
            <a:spLocks noChangeArrowheads="1"/>
          </p:cNvSpPr>
          <p:nvPr/>
        </p:nvSpPr>
        <p:spPr bwMode="auto">
          <a:xfrm>
            <a:off x="395288" y="404813"/>
            <a:ext cx="8137525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rgbClr val="220DBF"/>
                </a:solidFill>
                <a:latin typeface="华文新魏" pitchFamily="2" charset="-122"/>
                <a:ea typeface="华文新魏" pitchFamily="2" charset="-122"/>
              </a:rPr>
              <a:t>课后编程作业</a:t>
            </a:r>
            <a:endParaRPr lang="en-US" altLang="zh-CN" sz="2800" b="1" dirty="0">
              <a:solidFill>
                <a:srgbClr val="220DBF"/>
              </a:solidFill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数字图像的读取、显示、保存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数字图像基本信息的获取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buFont typeface="Wingdings" pitchFamily="2" charset="2"/>
              <a:buChar char="Ø"/>
            </a:pPr>
            <a:r>
              <a:rPr lang="en-US" altLang="zh-CN" sz="2800" dirty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dirty="0">
                <a:latin typeface="华文新魏" pitchFamily="2" charset="-122"/>
                <a:ea typeface="华文新魏" pitchFamily="2" charset="-122"/>
              </a:rPr>
              <a:t>不同格式数字图像的转存</a:t>
            </a:r>
            <a:endParaRPr lang="en-US" altLang="zh-CN" sz="2800" dirty="0">
              <a:latin typeface="华文新魏" pitchFamily="2" charset="-122"/>
              <a:ea typeface="华文新魏" pitchFamily="2" charset="-122"/>
            </a:endParaRPr>
          </a:p>
          <a:p>
            <a:pPr eaLnBrk="1" hangingPunct="1"/>
            <a:endParaRPr lang="zh-CN" altLang="en-US" sz="2800" dirty="0"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228600" y="304800"/>
            <a:ext cx="8686800" cy="609600"/>
          </a:xfrm>
          <a:prstGeom prst="rect">
            <a:avLst/>
          </a:prstGeom>
          <a:noFill/>
          <a:ln w="19050">
            <a:solidFill>
              <a:srgbClr val="33CCCC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lang="zh-CN" altLang="en-US" sz="32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itchFamily="49" charset="-122"/>
                <a:ea typeface="黑体" pitchFamily="49" charset="-122"/>
              </a:rPr>
              <a:t>第一章 绪论</a:t>
            </a:r>
          </a:p>
        </p:txBody>
      </p:sp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685800" y="1676400"/>
            <a:ext cx="7772400" cy="408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zh-CN" altLang="zh-CN" sz="320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	</a:t>
            </a:r>
            <a:r>
              <a:rPr kumimoji="0" lang="en-US" altLang="zh-CN" sz="3200" b="1" u="sng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1.1	</a:t>
            </a:r>
            <a:r>
              <a:rPr kumimoji="0" lang="zh-CN" altLang="en-US" sz="3200" b="1" u="sng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</a:rPr>
              <a:t>什么是数字图像处理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图像、数字图像、像素</a:t>
            </a:r>
          </a:p>
          <a:p>
            <a:pPr algn="just" eaLnBrk="0" hangingPunct="0">
              <a:spcBef>
                <a:spcPct val="20000"/>
              </a:spcBef>
              <a:defRPr/>
            </a:pPr>
            <a:endParaRPr kumimoji="0" lang="zh-CN" altLang="en-US" sz="3200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         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1.2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数字图像处理起源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1.3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数字图像处理的应用领域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1.4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数字图像处理基本步骤</a:t>
            </a:r>
          </a:p>
          <a:p>
            <a:pPr algn="just" eaLnBrk="0" hangingPunct="0">
              <a:spcBef>
                <a:spcPct val="20000"/>
              </a:spcBef>
              <a:defRPr/>
            </a:pP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	</a:t>
            </a:r>
            <a:r>
              <a:rPr kumimoji="0" lang="en-US" altLang="zh-CN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1.5	</a:t>
            </a:r>
            <a:r>
              <a:rPr kumimoji="0" lang="zh-CN" altLang="en-US" sz="32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</a:rPr>
              <a:t>图像处理系统的组成</a:t>
            </a:r>
            <a:endParaRPr kumimoji="0" lang="zh-CN" altLang="en-US" sz="3200" b="1" i="1">
              <a:solidFill>
                <a:schemeClr val="tx2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179388" y="260350"/>
            <a:ext cx="8763000" cy="5949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客观世界（</a:t>
            </a:r>
            <a:r>
              <a:rPr kumimoji="0" lang="en-US" altLang="zh-CN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3D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）观测系统实体（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图像－</a:t>
            </a:r>
            <a:r>
              <a:rPr kumimoji="0" lang="en-US" altLang="zh-CN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2D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）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直接或间接作用于人眼，产生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视知觉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endParaRPr kumimoji="0" lang="zh-CN" altLang="en-US" sz="3000" b="1">
              <a:solidFill>
                <a:schemeClr val="tx2"/>
              </a:solidFill>
              <a:latin typeface="华文新魏" pitchFamily="2" charset="-122"/>
              <a:ea typeface="华文新魏" pitchFamily="2" charset="-122"/>
              <a:sym typeface="Wingdings" pitchFamily="2" charset="2"/>
            </a:endParaRP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 b="1">
                <a:solidFill>
                  <a:schemeClr val="accent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人类获取外界信息：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知觉系统（感官：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视、听、嗅、味、触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）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 </a:t>
            </a:r>
            <a:r>
              <a:rPr kumimoji="0" lang="en-US" altLang="zh-CN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75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％～</a:t>
            </a:r>
            <a:r>
              <a:rPr kumimoji="0" lang="en-US" altLang="zh-CN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90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％ 为来自图像的视觉信息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</a:t>
            </a:r>
            <a:r>
              <a:rPr kumimoji="0" lang="zh-CN" altLang="en-US" sz="3000" b="1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百闻不如一见、一图值千言、一图胜千字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  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 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zh-CN" altLang="en-US" sz="3000" b="1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  <a:sym typeface="Wingdings" pitchFamily="2" charset="2"/>
              </a:rPr>
              <a:t>广义图像</a:t>
            </a:r>
          </a:p>
          <a:p>
            <a:pPr eaLnBrk="0" hangingPunct="0">
              <a:spcBef>
                <a:spcPct val="20000"/>
              </a:spcBef>
              <a:buClr>
                <a:srgbClr val="FFFF00"/>
              </a:buClr>
              <a:buFont typeface="Wingdings" pitchFamily="2" charset="2"/>
              <a:buNone/>
              <a:defRPr/>
            </a:pPr>
            <a:r>
              <a:rPr kumimoji="0" lang="en-US" altLang="zh-CN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--</a:t>
            </a:r>
            <a:r>
              <a:rPr kumimoji="0" lang="zh-CN" altLang="en-US" sz="3000">
                <a:solidFill>
                  <a:schemeClr val="tx2"/>
                </a:solidFill>
                <a:latin typeface="华文新魏" pitchFamily="2" charset="-122"/>
                <a:ea typeface="华文新魏" pitchFamily="2" charset="-122"/>
                <a:sym typeface="Wingdings" pitchFamily="2" charset="2"/>
              </a:rPr>
              <a:t>记录在纸上、拍摄在照片上、显示在屏幕上等，具有视觉效果的 画面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1028" descr="2003103183943435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3429000"/>
            <a:ext cx="1831975" cy="3286125"/>
          </a:xfrm>
          <a:prstGeom prst="rect">
            <a:avLst/>
          </a:prstGeom>
          <a:noFill/>
          <a:ln w="34925">
            <a:solidFill>
              <a:srgbClr val="5C044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3" name="Picture 1033" descr="蚂蚁社会组织有序">
            <a:hlinkClick r:id="rId3"/>
          </p:cNvPr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438" y="2357438"/>
            <a:ext cx="2071687" cy="1571625"/>
          </a:xfrm>
          <a:prstGeom prst="rect">
            <a:avLst/>
          </a:prstGeom>
          <a:noFill/>
          <a:ln w="952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1034" descr="pic13"/>
          <p:cNvPicPr preferRelativeResize="0"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42875"/>
            <a:ext cx="4714875" cy="3143250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1035" descr="20"/>
          <p:cNvPicPr preferRelativeResize="0"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42875"/>
            <a:ext cx="4000500" cy="2147888"/>
          </a:xfrm>
          <a:prstGeom prst="rect">
            <a:avLst/>
          </a:prstGeom>
          <a:noFill/>
          <a:ln w="28575">
            <a:solidFill>
              <a:srgbClr val="00008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5738" y="4071938"/>
            <a:ext cx="3735387" cy="2643187"/>
          </a:xfrm>
          <a:prstGeom prst="rect">
            <a:avLst/>
          </a:prstGeom>
          <a:noFill/>
          <a:ln w="41275">
            <a:solidFill>
              <a:srgbClr val="5C0445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8" y="3429000"/>
            <a:ext cx="3071812" cy="328612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813" y="2357438"/>
            <a:ext cx="1571625" cy="160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汇华图像处理">
  <a:themeElements>
    <a:clrScheme name="汇华图像处理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汇华图像处理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汇华图像处理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汇华图像处理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汇华图像处理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汇华图像处理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汇华图像处理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汇华图像处理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汇华图像处理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C:\Documents and Settings\ibm\Application Data\Microsoft\Templates\汇华图像处理.pot</Template>
  <TotalTime>4520</TotalTime>
  <Words>2326</Words>
  <Application>Microsoft Office PowerPoint</Application>
  <PresentationFormat>全屏显示(4:3)</PresentationFormat>
  <Paragraphs>381</Paragraphs>
  <Slides>69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69</vt:i4>
      </vt:variant>
    </vt:vector>
  </HeadingPairs>
  <TitlesOfParts>
    <vt:vector size="79" baseType="lpstr">
      <vt:lpstr>黑体</vt:lpstr>
      <vt:lpstr>华文新魏</vt:lpstr>
      <vt:lpstr>Arial</vt:lpstr>
      <vt:lpstr>Cambria Math</vt:lpstr>
      <vt:lpstr>Lucida Sans</vt:lpstr>
      <vt:lpstr>Times New Roman</vt:lpstr>
      <vt:lpstr>Wingdings</vt:lpstr>
      <vt:lpstr>汇华图像处理</vt:lpstr>
      <vt:lpstr>Equation</vt:lpstr>
      <vt:lpstr>位图图像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数字图像的文件存储格式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zhangzhaohui</dc:creator>
  <cp:lastModifiedBy>zhang zhaohui</cp:lastModifiedBy>
  <cp:revision>134</cp:revision>
  <cp:lastPrinted>2019-09-08T23:26:00Z</cp:lastPrinted>
  <dcterms:created xsi:type="dcterms:W3CDTF">2005-03-01T03:35:15Z</dcterms:created>
  <dcterms:modified xsi:type="dcterms:W3CDTF">2020-09-15T23:51:01Z</dcterms:modified>
</cp:coreProperties>
</file>